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8" r:id="rId3"/>
    <p:sldId id="262" r:id="rId4"/>
    <p:sldId id="313" r:id="rId5"/>
    <p:sldId id="312" r:id="rId6"/>
    <p:sldId id="314" r:id="rId7"/>
    <p:sldId id="315" r:id="rId8"/>
    <p:sldId id="316" r:id="rId9"/>
    <p:sldId id="317" r:id="rId10"/>
    <p:sldId id="318" r:id="rId11"/>
    <p:sldId id="319" r:id="rId12"/>
    <p:sldId id="320" r:id="rId13"/>
    <p:sldId id="321" r:id="rId14"/>
    <p:sldId id="322" r:id="rId15"/>
    <p:sldId id="257" r:id="rId16"/>
    <p:sldId id="328" r:id="rId17"/>
    <p:sldId id="323" r:id="rId18"/>
    <p:sldId id="324" r:id="rId19"/>
    <p:sldId id="325" r:id="rId20"/>
    <p:sldId id="326" r:id="rId21"/>
    <p:sldId id="327" r:id="rId22"/>
    <p:sldId id="274" r:id="rId23"/>
    <p:sldId id="329" r:id="rId24"/>
    <p:sldId id="330" r:id="rId25"/>
    <p:sldId id="331" r:id="rId26"/>
    <p:sldId id="332" r:id="rId27"/>
    <p:sldId id="334"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Maven Pro" panose="020B0604020202020204" charset="0"/>
      <p:regular r:id="rId38"/>
      <p:bold r:id="rId39"/>
    </p:embeddedFont>
    <p:embeddedFont>
      <p:font typeface="Montserrat" panose="020B0604020202020204" charset="-52"/>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F"/>
    <a:srgbClr val="6AA4C7"/>
    <a:srgbClr val="1018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0DD86D-356D-4B47-88C0-55F5ADFEF3CA}">
  <a:tblStyle styleId="{B70DD86D-356D-4B47-88C0-55F5ADFEF3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FD7342-0048-4FD3-921E-A0983A35746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771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222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986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939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e9418e3c3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e9418e3c3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3991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8541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488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183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18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05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89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e9418e3c3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e9418e3c3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e9418e3c3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e9418e3c3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092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e9418e3c3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e9418e3c3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371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e9418e3c3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e9418e3c3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653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e9418e3c3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e9418e3c3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5984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461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e932d6227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e932d6227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e932d6227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e932d6227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827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e932d6227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e932d6227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284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433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614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54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e92f4e0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e92f4e0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4273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924" y="0"/>
            <a:ext cx="9128151" cy="5143499"/>
          </a:xfrm>
          <a:prstGeom prst="rect">
            <a:avLst/>
          </a:prstGeom>
          <a:noFill/>
          <a:ln>
            <a:noFill/>
          </a:ln>
        </p:spPr>
      </p:pic>
      <p:sp>
        <p:nvSpPr>
          <p:cNvPr id="10" name="Google Shape;10;p2"/>
          <p:cNvSpPr/>
          <p:nvPr/>
        </p:nvSpPr>
        <p:spPr>
          <a:xfrm rot="10800000" flipH="1">
            <a:off x="-78450" y="-7830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1" name="Google Shape;11;p2"/>
          <p:cNvSpPr txBox="1">
            <a:spLocks noGrp="1"/>
          </p:cNvSpPr>
          <p:nvPr>
            <p:ph type="ctrTitle"/>
          </p:nvPr>
        </p:nvSpPr>
        <p:spPr>
          <a:xfrm>
            <a:off x="2308350" y="1494300"/>
            <a:ext cx="45273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308350" y="3204600"/>
            <a:ext cx="45273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_1">
    <p:spTree>
      <p:nvGrpSpPr>
        <p:cNvPr id="1" name="Shape 879"/>
        <p:cNvGrpSpPr/>
        <p:nvPr/>
      </p:nvGrpSpPr>
      <p:grpSpPr>
        <a:xfrm>
          <a:off x="0" y="0"/>
          <a:ext cx="0" cy="0"/>
          <a:chOff x="0" y="0"/>
          <a:chExt cx="0" cy="0"/>
        </a:xfrm>
      </p:grpSpPr>
      <p:pic>
        <p:nvPicPr>
          <p:cNvPr id="880" name="Google Shape;880;p33"/>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881" name="Google Shape;881;p33"/>
          <p:cNvGrpSpPr/>
          <p:nvPr/>
        </p:nvGrpSpPr>
        <p:grpSpPr>
          <a:xfrm>
            <a:off x="0" y="-25"/>
            <a:ext cx="9552075" cy="5143375"/>
            <a:chOff x="0" y="-25"/>
            <a:chExt cx="9552075" cy="5143375"/>
          </a:xfrm>
        </p:grpSpPr>
        <p:sp>
          <p:nvSpPr>
            <p:cNvPr id="882" name="Google Shape;882;p33"/>
            <p:cNvSpPr/>
            <p:nvPr/>
          </p:nvSpPr>
          <p:spPr>
            <a:xfrm>
              <a:off x="0" y="0"/>
              <a:ext cx="722400" cy="24021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883" name="Google Shape;883;p33"/>
            <p:cNvSpPr/>
            <p:nvPr/>
          </p:nvSpPr>
          <p:spPr>
            <a:xfrm flipH="1">
              <a:off x="6943500" y="4306950"/>
              <a:ext cx="2200500" cy="8364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884" name="Google Shape;884;p33"/>
            <p:cNvSpPr/>
            <p:nvPr/>
          </p:nvSpPr>
          <p:spPr>
            <a:xfrm rot="10800000" flipH="1">
              <a:off x="0" y="-25"/>
              <a:ext cx="2263500" cy="8421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885" name="Google Shape;885;p33"/>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886" name="Google Shape;886;p33"/>
          <p:cNvGrpSpPr/>
          <p:nvPr/>
        </p:nvGrpSpPr>
        <p:grpSpPr>
          <a:xfrm>
            <a:off x="489563" y="-211525"/>
            <a:ext cx="8425113" cy="6291588"/>
            <a:chOff x="489563" y="-211525"/>
            <a:chExt cx="8425113" cy="6291588"/>
          </a:xfrm>
        </p:grpSpPr>
        <p:grpSp>
          <p:nvGrpSpPr>
            <p:cNvPr id="887" name="Google Shape;887;p33"/>
            <p:cNvGrpSpPr/>
            <p:nvPr/>
          </p:nvGrpSpPr>
          <p:grpSpPr>
            <a:xfrm>
              <a:off x="489563" y="4195813"/>
              <a:ext cx="1885275" cy="1884250"/>
              <a:chOff x="2609275" y="3149350"/>
              <a:chExt cx="1885275" cy="1884250"/>
            </a:xfrm>
          </p:grpSpPr>
          <p:sp>
            <p:nvSpPr>
              <p:cNvPr id="888" name="Google Shape;888;p33"/>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3"/>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3"/>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3"/>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33"/>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33"/>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33"/>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3"/>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3"/>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3"/>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33"/>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33"/>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3"/>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3"/>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3"/>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3"/>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3"/>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3"/>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3"/>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 name="Google Shape;907;p33"/>
            <p:cNvGrpSpPr/>
            <p:nvPr/>
          </p:nvGrpSpPr>
          <p:grpSpPr>
            <a:xfrm>
              <a:off x="7928550" y="-211525"/>
              <a:ext cx="986125" cy="2095500"/>
              <a:chOff x="7631225" y="2241175"/>
              <a:chExt cx="986125" cy="2095500"/>
            </a:xfrm>
          </p:grpSpPr>
          <p:cxnSp>
            <p:nvCxnSpPr>
              <p:cNvPr id="908" name="Google Shape;908;p33"/>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09" name="Google Shape;909;p33"/>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33"/>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33"/>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33"/>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33"/>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33"/>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33"/>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6" name="Google Shape;916;p33"/>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7" name="Google Shape;917;p33"/>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33"/>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33"/>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33"/>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33"/>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pic>
        <p:nvPicPr>
          <p:cNvPr id="75" name="Google Shape;75;p5"/>
          <p:cNvPicPr preferRelativeResize="0"/>
          <p:nvPr/>
        </p:nvPicPr>
        <p:blipFill>
          <a:blip r:embed="rId2">
            <a:alphaModFix/>
          </a:blip>
          <a:stretch>
            <a:fillRect/>
          </a:stretch>
        </p:blipFill>
        <p:spPr>
          <a:xfrm rot="10800000">
            <a:off x="7924" y="0"/>
            <a:ext cx="9128151" cy="5143499"/>
          </a:xfrm>
          <a:prstGeom prst="rect">
            <a:avLst/>
          </a:prstGeom>
          <a:noFill/>
          <a:ln>
            <a:noFill/>
          </a:ln>
        </p:spPr>
      </p:pic>
      <p:pic>
        <p:nvPicPr>
          <p:cNvPr id="76" name="Google Shape;76;p5"/>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77" name="Google Shape;77;p5"/>
          <p:cNvGrpSpPr/>
          <p:nvPr/>
        </p:nvGrpSpPr>
        <p:grpSpPr>
          <a:xfrm>
            <a:off x="-202950" y="-1524237"/>
            <a:ext cx="9908950" cy="5849938"/>
            <a:chOff x="-202950" y="-1524237"/>
            <a:chExt cx="9908950" cy="5849938"/>
          </a:xfrm>
        </p:grpSpPr>
        <p:sp>
          <p:nvSpPr>
            <p:cNvPr id="78" name="Google Shape;78;p5"/>
            <p:cNvSpPr/>
            <p:nvPr/>
          </p:nvSpPr>
          <p:spPr>
            <a:xfrm rot="10800000" flipH="1">
              <a:off x="-202950" y="-43075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79" name="Google Shape;79;p5"/>
            <p:cNvGrpSpPr/>
            <p:nvPr/>
          </p:nvGrpSpPr>
          <p:grpSpPr>
            <a:xfrm>
              <a:off x="8719875" y="2230200"/>
              <a:ext cx="986125" cy="2095500"/>
              <a:chOff x="7631225" y="2241175"/>
              <a:chExt cx="986125" cy="2095500"/>
            </a:xfrm>
          </p:grpSpPr>
          <p:cxnSp>
            <p:nvCxnSpPr>
              <p:cNvPr id="80" name="Google Shape;80;p5"/>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5"/>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 name="Google Shape;82;p5"/>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 name="Google Shape;83;p5"/>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4" name="Google Shape;84;p5"/>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5" name="Google Shape;85;p5"/>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6" name="Google Shape;86;p5"/>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5"/>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5"/>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9" name="Google Shape;89;p5"/>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0" name="Google Shape;90;p5"/>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 name="Google Shape;91;p5"/>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 name="Google Shape;92;p5"/>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 name="Google Shape;93;p5"/>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94" name="Google Shape;94;p5"/>
            <p:cNvGrpSpPr/>
            <p:nvPr/>
          </p:nvGrpSpPr>
          <p:grpSpPr>
            <a:xfrm>
              <a:off x="4865588" y="-1524237"/>
              <a:ext cx="1885275" cy="1884250"/>
              <a:chOff x="2609275" y="3149350"/>
              <a:chExt cx="1885275" cy="1884250"/>
            </a:xfrm>
          </p:grpSpPr>
          <p:sp>
            <p:nvSpPr>
              <p:cNvPr id="95" name="Google Shape;95;p5"/>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5"/>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5"/>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5"/>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5"/>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5"/>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5"/>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5"/>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5"/>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5"/>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5"/>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5"/>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5"/>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5"/>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5"/>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5"/>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5"/>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5"/>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5"/>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4" name="Google Shape;114;p5"/>
          <p:cNvGrpSpPr/>
          <p:nvPr/>
        </p:nvGrpSpPr>
        <p:grpSpPr>
          <a:xfrm>
            <a:off x="-5879" y="147025"/>
            <a:ext cx="9561029" cy="4996475"/>
            <a:chOff x="-5879" y="147025"/>
            <a:chExt cx="9561029" cy="4996475"/>
          </a:xfrm>
        </p:grpSpPr>
        <p:sp>
          <p:nvSpPr>
            <p:cNvPr id="115" name="Google Shape;115;p5"/>
            <p:cNvSpPr/>
            <p:nvPr/>
          </p:nvSpPr>
          <p:spPr>
            <a:xfrm>
              <a:off x="0" y="4570725"/>
              <a:ext cx="3023100" cy="572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16" name="Google Shape;116;p5"/>
            <p:cNvSpPr/>
            <p:nvPr/>
          </p:nvSpPr>
          <p:spPr>
            <a:xfrm>
              <a:off x="7672650" y="14702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17" name="Google Shape;117;p5"/>
            <p:cNvSpPr/>
            <p:nvPr/>
          </p:nvSpPr>
          <p:spPr>
            <a:xfrm flipH="1">
              <a:off x="6920275" y="4829625"/>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18" name="Google Shape;118;p5"/>
            <p:cNvSpPr/>
            <p:nvPr/>
          </p:nvSpPr>
          <p:spPr>
            <a:xfrm>
              <a:off x="-5879" y="3272100"/>
              <a:ext cx="530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sp>
        <p:nvSpPr>
          <p:cNvPr id="119" name="Google Shape;119;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0" name="Google Shape;120;p5"/>
          <p:cNvSpPr txBox="1">
            <a:spLocks noGrp="1"/>
          </p:cNvSpPr>
          <p:nvPr>
            <p:ph type="subTitle" idx="1"/>
          </p:nvPr>
        </p:nvSpPr>
        <p:spPr>
          <a:xfrm>
            <a:off x="826450" y="2085250"/>
            <a:ext cx="3516600" cy="1769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1" name="Google Shape;121;p5"/>
          <p:cNvSpPr txBox="1">
            <a:spLocks noGrp="1"/>
          </p:cNvSpPr>
          <p:nvPr>
            <p:ph type="subTitle" idx="2"/>
          </p:nvPr>
        </p:nvSpPr>
        <p:spPr>
          <a:xfrm>
            <a:off x="4800925" y="2085250"/>
            <a:ext cx="3516600" cy="1769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pic>
        <p:nvPicPr>
          <p:cNvPr id="123" name="Google Shape;123;p6"/>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124" name="Google Shape;124;p6"/>
          <p:cNvGrpSpPr/>
          <p:nvPr/>
        </p:nvGrpSpPr>
        <p:grpSpPr>
          <a:xfrm>
            <a:off x="-313650" y="-25"/>
            <a:ext cx="9457650" cy="5143450"/>
            <a:chOff x="-313650" y="-25"/>
            <a:chExt cx="9457650" cy="5143450"/>
          </a:xfrm>
        </p:grpSpPr>
        <p:sp>
          <p:nvSpPr>
            <p:cNvPr id="125" name="Google Shape;125;p6"/>
            <p:cNvSpPr/>
            <p:nvPr/>
          </p:nvSpPr>
          <p:spPr>
            <a:xfrm rot="10800000">
              <a:off x="8676300" y="-25"/>
              <a:ext cx="467700" cy="14568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26" name="Google Shape;126;p6"/>
            <p:cNvSpPr/>
            <p:nvPr/>
          </p:nvSpPr>
          <p:spPr>
            <a:xfrm rot="10800000">
              <a:off x="6880500" y="-12"/>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27" name="Google Shape;127;p6"/>
            <p:cNvSpPr/>
            <p:nvPr/>
          </p:nvSpPr>
          <p:spPr>
            <a:xfrm>
              <a:off x="-313650" y="46040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28" name="Google Shape;128;p6"/>
            <p:cNvSpPr/>
            <p:nvPr/>
          </p:nvSpPr>
          <p:spPr>
            <a:xfrm flipH="1">
              <a:off x="5715000" y="4681725"/>
              <a:ext cx="3429000" cy="461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129" name="Google Shape;129;p6"/>
          <p:cNvGrpSpPr/>
          <p:nvPr/>
        </p:nvGrpSpPr>
        <p:grpSpPr>
          <a:xfrm>
            <a:off x="-1165287" y="-673237"/>
            <a:ext cx="1885275" cy="1884250"/>
            <a:chOff x="2609275" y="3149350"/>
            <a:chExt cx="1885275" cy="1884250"/>
          </a:xfrm>
        </p:grpSpPr>
        <p:sp>
          <p:nvSpPr>
            <p:cNvPr id="130" name="Google Shape;130;p6"/>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6"/>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6"/>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6"/>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6"/>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6"/>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6"/>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6"/>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6"/>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6"/>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6"/>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6"/>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6"/>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6"/>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6"/>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6"/>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6"/>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6"/>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6"/>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9" name="Google Shape;149;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a:alphaModFix/>
          </a:blip>
          <a:stretch>
            <a:fillRect/>
          </a:stretch>
        </p:blipFill>
        <p:spPr>
          <a:xfrm rot="10800000">
            <a:off x="7924" y="0"/>
            <a:ext cx="9128151" cy="5143499"/>
          </a:xfrm>
          <a:prstGeom prst="rect">
            <a:avLst/>
          </a:prstGeom>
          <a:noFill/>
          <a:ln>
            <a:noFill/>
          </a:ln>
        </p:spPr>
      </p:pic>
      <p:grpSp>
        <p:nvGrpSpPr>
          <p:cNvPr id="255" name="Google Shape;255;p13"/>
          <p:cNvGrpSpPr/>
          <p:nvPr/>
        </p:nvGrpSpPr>
        <p:grpSpPr>
          <a:xfrm>
            <a:off x="-300" y="-12"/>
            <a:ext cx="9363175" cy="5143488"/>
            <a:chOff x="-300" y="-12"/>
            <a:chExt cx="9363175" cy="5143488"/>
          </a:xfrm>
        </p:grpSpPr>
        <p:sp>
          <p:nvSpPr>
            <p:cNvPr id="256" name="Google Shape;256;p13"/>
            <p:cNvSpPr/>
            <p:nvPr/>
          </p:nvSpPr>
          <p:spPr>
            <a:xfrm>
              <a:off x="8421575" y="3272075"/>
              <a:ext cx="7173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257" name="Google Shape;257;p13"/>
            <p:cNvSpPr/>
            <p:nvPr/>
          </p:nvSpPr>
          <p:spPr>
            <a:xfrm rot="5400000">
              <a:off x="-568800" y="568500"/>
              <a:ext cx="1759500" cy="6225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258" name="Google Shape;258;p13"/>
            <p:cNvSpPr/>
            <p:nvPr/>
          </p:nvSpPr>
          <p:spPr>
            <a:xfrm rot="10800000" flipH="1">
              <a:off x="0" y="-12"/>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259" name="Google Shape;259;p13"/>
            <p:cNvSpPr/>
            <p:nvPr/>
          </p:nvSpPr>
          <p:spPr>
            <a:xfrm>
              <a:off x="7480375" y="46543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260" name="Google Shape;260;p13"/>
          <p:cNvGrpSpPr/>
          <p:nvPr/>
        </p:nvGrpSpPr>
        <p:grpSpPr>
          <a:xfrm>
            <a:off x="-804387" y="-78325"/>
            <a:ext cx="11111225" cy="6776750"/>
            <a:chOff x="-804387" y="-78325"/>
            <a:chExt cx="11111225" cy="6776750"/>
          </a:xfrm>
        </p:grpSpPr>
        <p:sp>
          <p:nvSpPr>
            <p:cNvPr id="261" name="Google Shape;261;p13"/>
            <p:cNvSpPr/>
            <p:nvPr/>
          </p:nvSpPr>
          <p:spPr>
            <a:xfrm rot="10800000">
              <a:off x="5782225" y="-78325"/>
              <a:ext cx="3429000" cy="5826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262" name="Google Shape;262;p13"/>
            <p:cNvGrpSpPr/>
            <p:nvPr/>
          </p:nvGrpSpPr>
          <p:grpSpPr>
            <a:xfrm>
              <a:off x="-387025" y="1052225"/>
              <a:ext cx="910269" cy="2095500"/>
              <a:chOff x="7631225" y="2241175"/>
              <a:chExt cx="910269" cy="2095500"/>
            </a:xfrm>
          </p:grpSpPr>
          <p:cxnSp>
            <p:nvCxnSpPr>
              <p:cNvPr id="263" name="Google Shape;263;p13"/>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4" name="Google Shape;264;p13"/>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5" name="Google Shape;265;p13"/>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6" name="Google Shape;266;p13"/>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7" name="Google Shape;267;p13"/>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8" name="Google Shape;268;p13"/>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9" name="Google Shape;269;p13"/>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0" name="Google Shape;270;p13"/>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1" name="Google Shape;271;p13"/>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2" name="Google Shape;272;p13"/>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3" name="Google Shape;273;p13"/>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4" name="Google Shape;274;p13"/>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13"/>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276" name="Google Shape;276;p13"/>
            <p:cNvGrpSpPr/>
            <p:nvPr/>
          </p:nvGrpSpPr>
          <p:grpSpPr>
            <a:xfrm>
              <a:off x="8421563" y="946050"/>
              <a:ext cx="1885275" cy="1884250"/>
              <a:chOff x="2609275" y="3149350"/>
              <a:chExt cx="1885275" cy="1884250"/>
            </a:xfrm>
          </p:grpSpPr>
          <p:sp>
            <p:nvSpPr>
              <p:cNvPr id="277" name="Google Shape;277;p13"/>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13"/>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13"/>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13"/>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13"/>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13"/>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13"/>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13"/>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13"/>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3"/>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13"/>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13"/>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13"/>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13"/>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13"/>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13"/>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13"/>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13"/>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13"/>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6" name="Google Shape;296;p13"/>
            <p:cNvSpPr/>
            <p:nvPr/>
          </p:nvSpPr>
          <p:spPr>
            <a:xfrm rot="5400000">
              <a:off x="-804387" y="4372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7" name="Google Shape;29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8" name="Google Shape;298;p13"/>
          <p:cNvSpPr txBox="1">
            <a:spLocks noGrp="1"/>
          </p:cNvSpPr>
          <p:nvPr>
            <p:ph type="title" idx="2" hasCustomPrompt="1"/>
          </p:nvPr>
        </p:nvSpPr>
        <p:spPr>
          <a:xfrm>
            <a:off x="1522280" y="139395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9" name="Google Shape;299;p13"/>
          <p:cNvSpPr txBox="1">
            <a:spLocks noGrp="1"/>
          </p:cNvSpPr>
          <p:nvPr>
            <p:ph type="title" idx="3" hasCustomPrompt="1"/>
          </p:nvPr>
        </p:nvSpPr>
        <p:spPr>
          <a:xfrm>
            <a:off x="5238030" y="139395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0" name="Google Shape;300;p13"/>
          <p:cNvSpPr txBox="1">
            <a:spLocks noGrp="1"/>
          </p:cNvSpPr>
          <p:nvPr>
            <p:ph type="title" idx="4" hasCustomPrompt="1"/>
          </p:nvPr>
        </p:nvSpPr>
        <p:spPr>
          <a:xfrm>
            <a:off x="1522305" y="2494625"/>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1" name="Google Shape;301;p13"/>
          <p:cNvSpPr txBox="1">
            <a:spLocks noGrp="1"/>
          </p:cNvSpPr>
          <p:nvPr>
            <p:ph type="title" idx="5" hasCustomPrompt="1"/>
          </p:nvPr>
        </p:nvSpPr>
        <p:spPr>
          <a:xfrm>
            <a:off x="1522305" y="359530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2" name="Google Shape;302;p13"/>
          <p:cNvSpPr txBox="1">
            <a:spLocks noGrp="1"/>
          </p:cNvSpPr>
          <p:nvPr>
            <p:ph type="subTitle" idx="1"/>
          </p:nvPr>
        </p:nvSpPr>
        <p:spPr>
          <a:xfrm>
            <a:off x="2448393" y="151815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3" name="Google Shape;303;p13"/>
          <p:cNvSpPr txBox="1">
            <a:spLocks noGrp="1"/>
          </p:cNvSpPr>
          <p:nvPr>
            <p:ph type="subTitle" idx="6"/>
          </p:nvPr>
        </p:nvSpPr>
        <p:spPr>
          <a:xfrm>
            <a:off x="6164020" y="151815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4" name="Google Shape;304;p13"/>
          <p:cNvSpPr txBox="1">
            <a:spLocks noGrp="1"/>
          </p:cNvSpPr>
          <p:nvPr>
            <p:ph type="subTitle" idx="7"/>
          </p:nvPr>
        </p:nvSpPr>
        <p:spPr>
          <a:xfrm>
            <a:off x="2448393" y="2618825"/>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5" name="Google Shape;305;p13"/>
          <p:cNvSpPr txBox="1">
            <a:spLocks noGrp="1"/>
          </p:cNvSpPr>
          <p:nvPr>
            <p:ph type="subTitle" idx="8"/>
          </p:nvPr>
        </p:nvSpPr>
        <p:spPr>
          <a:xfrm>
            <a:off x="2448270" y="371950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6" name="Google Shape;306;p13"/>
          <p:cNvSpPr txBox="1">
            <a:spLocks noGrp="1"/>
          </p:cNvSpPr>
          <p:nvPr>
            <p:ph type="title" idx="9" hasCustomPrompt="1"/>
          </p:nvPr>
        </p:nvSpPr>
        <p:spPr>
          <a:xfrm>
            <a:off x="5237956" y="2494625"/>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7" name="Google Shape;307;p13"/>
          <p:cNvSpPr txBox="1">
            <a:spLocks noGrp="1"/>
          </p:cNvSpPr>
          <p:nvPr>
            <p:ph type="title" idx="13" hasCustomPrompt="1"/>
          </p:nvPr>
        </p:nvSpPr>
        <p:spPr>
          <a:xfrm>
            <a:off x="5237957" y="359530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8" name="Google Shape;308;p13"/>
          <p:cNvSpPr txBox="1">
            <a:spLocks noGrp="1"/>
          </p:cNvSpPr>
          <p:nvPr>
            <p:ph type="subTitle" idx="14"/>
          </p:nvPr>
        </p:nvSpPr>
        <p:spPr>
          <a:xfrm>
            <a:off x="6163931" y="2618825"/>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9" name="Google Shape;309;p13"/>
          <p:cNvSpPr txBox="1">
            <a:spLocks noGrp="1"/>
          </p:cNvSpPr>
          <p:nvPr>
            <p:ph type="subTitle" idx="15"/>
          </p:nvPr>
        </p:nvSpPr>
        <p:spPr>
          <a:xfrm>
            <a:off x="6163930" y="371950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52"/>
        <p:cNvGrpSpPr/>
        <p:nvPr/>
      </p:nvGrpSpPr>
      <p:grpSpPr>
        <a:xfrm>
          <a:off x="0" y="0"/>
          <a:ext cx="0" cy="0"/>
          <a:chOff x="0" y="0"/>
          <a:chExt cx="0" cy="0"/>
        </a:xfrm>
      </p:grpSpPr>
      <p:pic>
        <p:nvPicPr>
          <p:cNvPr id="353" name="Google Shape;353;p15"/>
          <p:cNvPicPr preferRelativeResize="0"/>
          <p:nvPr/>
        </p:nvPicPr>
        <p:blipFill>
          <a:blip r:embed="rId2">
            <a:alphaModFix/>
          </a:blip>
          <a:stretch>
            <a:fillRect/>
          </a:stretch>
        </p:blipFill>
        <p:spPr>
          <a:xfrm rot="10800000">
            <a:off x="7924" y="0"/>
            <a:ext cx="9128151" cy="5143499"/>
          </a:xfrm>
          <a:prstGeom prst="rect">
            <a:avLst/>
          </a:prstGeom>
          <a:noFill/>
          <a:ln>
            <a:noFill/>
          </a:ln>
        </p:spPr>
      </p:pic>
      <p:grpSp>
        <p:nvGrpSpPr>
          <p:cNvPr id="354" name="Google Shape;354;p15"/>
          <p:cNvGrpSpPr/>
          <p:nvPr/>
        </p:nvGrpSpPr>
        <p:grpSpPr>
          <a:xfrm>
            <a:off x="6912000" y="0"/>
            <a:ext cx="2450875" cy="5156372"/>
            <a:chOff x="6912000" y="0"/>
            <a:chExt cx="2450875" cy="5156372"/>
          </a:xfrm>
        </p:grpSpPr>
        <p:sp>
          <p:nvSpPr>
            <p:cNvPr id="355" name="Google Shape;355;p15"/>
            <p:cNvSpPr/>
            <p:nvPr/>
          </p:nvSpPr>
          <p:spPr>
            <a:xfrm rot="10800000">
              <a:off x="8516400" y="3699572"/>
              <a:ext cx="627600" cy="14568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356" name="Google Shape;356;p15"/>
            <p:cNvSpPr/>
            <p:nvPr/>
          </p:nvSpPr>
          <p:spPr>
            <a:xfrm>
              <a:off x="7480375" y="46842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357" name="Google Shape;357;p15"/>
            <p:cNvSpPr/>
            <p:nvPr/>
          </p:nvSpPr>
          <p:spPr>
            <a:xfrm rot="10800000">
              <a:off x="6912000" y="0"/>
              <a:ext cx="2232000" cy="461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358" name="Google Shape;358;p15"/>
          <p:cNvGrpSpPr/>
          <p:nvPr/>
        </p:nvGrpSpPr>
        <p:grpSpPr>
          <a:xfrm>
            <a:off x="-2178113" y="927159"/>
            <a:ext cx="5103863" cy="4329741"/>
            <a:chOff x="-2178113" y="927159"/>
            <a:chExt cx="5103863" cy="4329741"/>
          </a:xfrm>
        </p:grpSpPr>
        <p:sp>
          <p:nvSpPr>
            <p:cNvPr id="359" name="Google Shape;359;p15"/>
            <p:cNvSpPr/>
            <p:nvPr/>
          </p:nvSpPr>
          <p:spPr>
            <a:xfrm rot="8100000">
              <a:off x="-1696423" y="1408849"/>
              <a:ext cx="2325803" cy="2325803"/>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5"/>
            <p:cNvSpPr/>
            <p:nvPr/>
          </p:nvSpPr>
          <p:spPr>
            <a:xfrm>
              <a:off x="-78450" y="4684200"/>
              <a:ext cx="3004200" cy="5727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sp>
        <p:nvSpPr>
          <p:cNvPr id="361" name="Google Shape;361;p1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555"/>
        <p:cNvGrpSpPr/>
        <p:nvPr/>
      </p:nvGrpSpPr>
      <p:grpSpPr>
        <a:xfrm>
          <a:off x="0" y="0"/>
          <a:ext cx="0" cy="0"/>
          <a:chOff x="0" y="0"/>
          <a:chExt cx="0" cy="0"/>
        </a:xfrm>
      </p:grpSpPr>
      <p:pic>
        <p:nvPicPr>
          <p:cNvPr id="556" name="Google Shape;556;p24"/>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557" name="Google Shape;557;p24"/>
          <p:cNvGrpSpPr/>
          <p:nvPr/>
        </p:nvGrpSpPr>
        <p:grpSpPr>
          <a:xfrm>
            <a:off x="0" y="-8724"/>
            <a:ext cx="9143975" cy="5152249"/>
            <a:chOff x="0" y="-8724"/>
            <a:chExt cx="9143975" cy="5152249"/>
          </a:xfrm>
        </p:grpSpPr>
        <p:sp>
          <p:nvSpPr>
            <p:cNvPr id="558" name="Google Shape;558;p24"/>
            <p:cNvSpPr/>
            <p:nvPr/>
          </p:nvSpPr>
          <p:spPr>
            <a:xfrm>
              <a:off x="8421575" y="3272125"/>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559" name="Google Shape;559;p24"/>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560" name="Google Shape;560;p24"/>
            <p:cNvSpPr/>
            <p:nvPr/>
          </p:nvSpPr>
          <p:spPr>
            <a:xfrm rot="5400000">
              <a:off x="870900" y="-879624"/>
              <a:ext cx="433500" cy="2175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561" name="Google Shape;561;p24"/>
          <p:cNvGrpSpPr/>
          <p:nvPr/>
        </p:nvGrpSpPr>
        <p:grpSpPr>
          <a:xfrm>
            <a:off x="-394025" y="-169100"/>
            <a:ext cx="10831138" cy="3165538"/>
            <a:chOff x="-394025" y="-169100"/>
            <a:chExt cx="10831138" cy="3165538"/>
          </a:xfrm>
        </p:grpSpPr>
        <p:sp>
          <p:nvSpPr>
            <p:cNvPr id="562" name="Google Shape;562;p24"/>
            <p:cNvSpPr/>
            <p:nvPr/>
          </p:nvSpPr>
          <p:spPr>
            <a:xfrm rot="10800000">
              <a:off x="6344350" y="-169100"/>
              <a:ext cx="2936100" cy="7086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563" name="Google Shape;563;p24"/>
            <p:cNvGrpSpPr/>
            <p:nvPr/>
          </p:nvGrpSpPr>
          <p:grpSpPr>
            <a:xfrm>
              <a:off x="-394025" y="172575"/>
              <a:ext cx="986125" cy="2095500"/>
              <a:chOff x="7631225" y="2241175"/>
              <a:chExt cx="986125" cy="2095500"/>
            </a:xfrm>
          </p:grpSpPr>
          <p:cxnSp>
            <p:nvCxnSpPr>
              <p:cNvPr id="564" name="Google Shape;564;p24"/>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5" name="Google Shape;565;p24"/>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6" name="Google Shape;566;p24"/>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7" name="Google Shape;567;p24"/>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8" name="Google Shape;568;p24"/>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9" name="Google Shape;569;p24"/>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0" name="Google Shape;570;p24"/>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1" name="Google Shape;571;p24"/>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2" name="Google Shape;572;p24"/>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3" name="Google Shape;573;p24"/>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4" name="Google Shape;574;p24"/>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5" name="Google Shape;575;p24"/>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6" name="Google Shape;576;p24"/>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7" name="Google Shape;577;p24"/>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578" name="Google Shape;578;p24"/>
            <p:cNvGrpSpPr/>
            <p:nvPr/>
          </p:nvGrpSpPr>
          <p:grpSpPr>
            <a:xfrm>
              <a:off x="8551838" y="1112188"/>
              <a:ext cx="1885275" cy="1884250"/>
              <a:chOff x="2609275" y="3149350"/>
              <a:chExt cx="1885275" cy="1884250"/>
            </a:xfrm>
          </p:grpSpPr>
          <p:sp>
            <p:nvSpPr>
              <p:cNvPr id="579" name="Google Shape;579;p24"/>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4"/>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4"/>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4"/>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4"/>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4"/>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4"/>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4"/>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4"/>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4"/>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4"/>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4"/>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4"/>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4"/>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4"/>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4"/>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4"/>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4"/>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4"/>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98" name="Google Shape;598;p2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99" name="Google Shape;599;p24"/>
          <p:cNvSpPr txBox="1">
            <a:spLocks noGrp="1"/>
          </p:cNvSpPr>
          <p:nvPr>
            <p:ph type="subTitle" idx="1"/>
          </p:nvPr>
        </p:nvSpPr>
        <p:spPr>
          <a:xfrm>
            <a:off x="991525" y="2867950"/>
            <a:ext cx="31890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0" name="Google Shape;600;p24"/>
          <p:cNvSpPr txBox="1">
            <a:spLocks noGrp="1"/>
          </p:cNvSpPr>
          <p:nvPr>
            <p:ph type="subTitle" idx="2"/>
          </p:nvPr>
        </p:nvSpPr>
        <p:spPr>
          <a:xfrm>
            <a:off x="4963503" y="2867950"/>
            <a:ext cx="31890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1" name="Google Shape;601;p24"/>
          <p:cNvSpPr txBox="1">
            <a:spLocks noGrp="1"/>
          </p:cNvSpPr>
          <p:nvPr>
            <p:ph type="subTitle" idx="3"/>
          </p:nvPr>
        </p:nvSpPr>
        <p:spPr>
          <a:xfrm>
            <a:off x="991525" y="2567475"/>
            <a:ext cx="31890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02" name="Google Shape;602;p24"/>
          <p:cNvSpPr txBox="1">
            <a:spLocks noGrp="1"/>
          </p:cNvSpPr>
          <p:nvPr>
            <p:ph type="subTitle" idx="4"/>
          </p:nvPr>
        </p:nvSpPr>
        <p:spPr>
          <a:xfrm>
            <a:off x="4963514" y="2567475"/>
            <a:ext cx="31890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723"/>
        <p:cNvGrpSpPr/>
        <p:nvPr/>
      </p:nvGrpSpPr>
      <p:grpSpPr>
        <a:xfrm>
          <a:off x="0" y="0"/>
          <a:ext cx="0" cy="0"/>
          <a:chOff x="0" y="0"/>
          <a:chExt cx="0" cy="0"/>
        </a:xfrm>
      </p:grpSpPr>
      <p:pic>
        <p:nvPicPr>
          <p:cNvPr id="724" name="Google Shape;724;p28"/>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725" name="Google Shape;725;p28"/>
          <p:cNvGrpSpPr/>
          <p:nvPr/>
        </p:nvGrpSpPr>
        <p:grpSpPr>
          <a:xfrm>
            <a:off x="-592600" y="-2012025"/>
            <a:ext cx="9874358" cy="7605425"/>
            <a:chOff x="-592600" y="-2012025"/>
            <a:chExt cx="9874358" cy="7605425"/>
          </a:xfrm>
        </p:grpSpPr>
        <p:sp>
          <p:nvSpPr>
            <p:cNvPr id="726" name="Google Shape;726;p28"/>
            <p:cNvSpPr/>
            <p:nvPr/>
          </p:nvSpPr>
          <p:spPr>
            <a:xfrm rot="10799348">
              <a:off x="6119758" y="-182323"/>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727" name="Google Shape;727;p28"/>
            <p:cNvGrpSpPr/>
            <p:nvPr/>
          </p:nvGrpSpPr>
          <p:grpSpPr>
            <a:xfrm>
              <a:off x="-592600" y="3497900"/>
              <a:ext cx="986125" cy="2095500"/>
              <a:chOff x="7631225" y="2241175"/>
              <a:chExt cx="986125" cy="2095500"/>
            </a:xfrm>
          </p:grpSpPr>
          <p:cxnSp>
            <p:nvCxnSpPr>
              <p:cNvPr id="728" name="Google Shape;728;p28"/>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28"/>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28"/>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28"/>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28"/>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28"/>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28"/>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28"/>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28"/>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28"/>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28"/>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28"/>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28"/>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28"/>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742" name="Google Shape;742;p28"/>
            <p:cNvSpPr/>
            <p:nvPr/>
          </p:nvSpPr>
          <p:spPr>
            <a:xfrm rot="-5400000">
              <a:off x="3028700" y="-20120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28"/>
          <p:cNvGrpSpPr/>
          <p:nvPr/>
        </p:nvGrpSpPr>
        <p:grpSpPr>
          <a:xfrm>
            <a:off x="-5879" y="0"/>
            <a:ext cx="9557954" cy="4968450"/>
            <a:chOff x="-5879" y="0"/>
            <a:chExt cx="9557954" cy="4968450"/>
          </a:xfrm>
        </p:grpSpPr>
        <p:sp>
          <p:nvSpPr>
            <p:cNvPr id="744" name="Google Shape;744;p28"/>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745" name="Google Shape;745;p28"/>
            <p:cNvSpPr/>
            <p:nvPr/>
          </p:nvSpPr>
          <p:spPr>
            <a:xfrm rot="10800000" flipH="1">
              <a:off x="-5879" y="0"/>
              <a:ext cx="544200" cy="159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746" name="Google Shape;746;p28"/>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sp>
        <p:nvSpPr>
          <p:cNvPr id="747" name="Google Shape;747;p2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8" name="Google Shape;748;p28"/>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49" name="Google Shape;749;p28"/>
          <p:cNvSpPr txBox="1">
            <a:spLocks noGrp="1"/>
          </p:cNvSpPr>
          <p:nvPr>
            <p:ph type="subTitle" idx="2"/>
          </p:nvPr>
        </p:nvSpPr>
        <p:spPr>
          <a:xfrm>
            <a:off x="3377116"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0" name="Google Shape;750;p28"/>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1" name="Google Shape;751;p28"/>
          <p:cNvSpPr txBox="1">
            <a:spLocks noGrp="1"/>
          </p:cNvSpPr>
          <p:nvPr>
            <p:ph type="subTitle" idx="4"/>
          </p:nvPr>
        </p:nvSpPr>
        <p:spPr>
          <a:xfrm>
            <a:off x="3377119"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2" name="Google Shape;752;p28"/>
          <p:cNvSpPr txBox="1">
            <a:spLocks noGrp="1"/>
          </p:cNvSpPr>
          <p:nvPr>
            <p:ph type="subTitle" idx="5"/>
          </p:nvPr>
        </p:nvSpPr>
        <p:spPr>
          <a:xfrm>
            <a:off x="6031874"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3" name="Google Shape;753;p28"/>
          <p:cNvSpPr txBox="1">
            <a:spLocks noGrp="1"/>
          </p:cNvSpPr>
          <p:nvPr>
            <p:ph type="subTitle" idx="6"/>
          </p:nvPr>
        </p:nvSpPr>
        <p:spPr>
          <a:xfrm>
            <a:off x="6031871"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4" name="Google Shape;754;p28"/>
          <p:cNvSpPr txBox="1">
            <a:spLocks noGrp="1"/>
          </p:cNvSpPr>
          <p:nvPr>
            <p:ph type="subTitle" idx="7"/>
          </p:nvPr>
        </p:nvSpPr>
        <p:spPr>
          <a:xfrm>
            <a:off x="722375"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5" name="Google Shape;755;p28"/>
          <p:cNvSpPr txBox="1">
            <a:spLocks noGrp="1"/>
          </p:cNvSpPr>
          <p:nvPr>
            <p:ph type="subTitle" idx="8"/>
          </p:nvPr>
        </p:nvSpPr>
        <p:spPr>
          <a:xfrm>
            <a:off x="3377116"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6" name="Google Shape;756;p28"/>
          <p:cNvSpPr txBox="1">
            <a:spLocks noGrp="1"/>
          </p:cNvSpPr>
          <p:nvPr>
            <p:ph type="subTitle" idx="9"/>
          </p:nvPr>
        </p:nvSpPr>
        <p:spPr>
          <a:xfrm>
            <a:off x="722375"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7" name="Google Shape;757;p28"/>
          <p:cNvSpPr txBox="1">
            <a:spLocks noGrp="1"/>
          </p:cNvSpPr>
          <p:nvPr>
            <p:ph type="subTitle" idx="13"/>
          </p:nvPr>
        </p:nvSpPr>
        <p:spPr>
          <a:xfrm>
            <a:off x="3377119"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8" name="Google Shape;758;p28"/>
          <p:cNvSpPr txBox="1">
            <a:spLocks noGrp="1"/>
          </p:cNvSpPr>
          <p:nvPr>
            <p:ph type="subTitle" idx="14"/>
          </p:nvPr>
        </p:nvSpPr>
        <p:spPr>
          <a:xfrm>
            <a:off x="6031874"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9" name="Google Shape;759;p28"/>
          <p:cNvSpPr txBox="1">
            <a:spLocks noGrp="1"/>
          </p:cNvSpPr>
          <p:nvPr>
            <p:ph type="subTitle" idx="15"/>
          </p:nvPr>
        </p:nvSpPr>
        <p:spPr>
          <a:xfrm>
            <a:off x="6031871"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_1">
    <p:spTree>
      <p:nvGrpSpPr>
        <p:cNvPr id="1" name="Shape 877"/>
        <p:cNvGrpSpPr/>
        <p:nvPr/>
      </p:nvGrpSpPr>
      <p:grpSpPr>
        <a:xfrm>
          <a:off x="0" y="0"/>
          <a:ext cx="0" cy="0"/>
          <a:chOff x="0" y="0"/>
          <a:chExt cx="0" cy="0"/>
        </a:xfrm>
      </p:grpSpPr>
      <p:pic>
        <p:nvPicPr>
          <p:cNvPr id="878" name="Google Shape;878;p32"/>
          <p:cNvPicPr preferRelativeResize="0"/>
          <p:nvPr/>
        </p:nvPicPr>
        <p:blipFill>
          <a:blip r:embed="rId2">
            <a:alphaModFix/>
          </a:blip>
          <a:stretch>
            <a:fillRect/>
          </a:stretch>
        </p:blipFill>
        <p:spPr>
          <a:xfrm rot="10800000">
            <a:off x="7924" y="0"/>
            <a:ext cx="9128151"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8" r:id="rId4"/>
    <p:sldLayoutId id="2147483659" r:id="rId5"/>
    <p:sldLayoutId id="2147483661" r:id="rId6"/>
    <p:sldLayoutId id="2147483670" r:id="rId7"/>
    <p:sldLayoutId id="2147483674"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hyperlink" Target="https://pixabay.com/en/light-bulb-halogen-halogen-lamp-260411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pixabay.com/en/light-bulb-halogen-halogen-lamp-2604119/"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mailto:vesela_krumova20@abv.bg"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pixabay.com/en/light-bulb-halogen-halogen-lamp-2604119/"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hyperlink" Target="https://pixabay.com/en/light-bulb-halogen-halogen-lamp-260411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hyperlink" Target="https://pixabay.com/en/light-bulb-halogen-halogen-lamp-26041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https://pixabay.com/en/light-bulb-halogen-halogen-lamp-260411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pixabay.com/en/light-bulb-halogen-halogen-lamp-260411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37"/>
          <p:cNvSpPr txBox="1">
            <a:spLocks noGrp="1"/>
          </p:cNvSpPr>
          <p:nvPr>
            <p:ph type="ctrTitle"/>
          </p:nvPr>
        </p:nvSpPr>
        <p:spPr>
          <a:xfrm>
            <a:off x="1383987" y="1151399"/>
            <a:ext cx="6376026" cy="14127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Sales analysis for the Kaufland retail chain</a:t>
            </a:r>
            <a:endParaRPr sz="4000" b="0" dirty="0"/>
          </a:p>
        </p:txBody>
      </p:sp>
      <p:sp>
        <p:nvSpPr>
          <p:cNvPr id="933" name="Google Shape;933;p37"/>
          <p:cNvSpPr txBox="1">
            <a:spLocks noGrp="1"/>
          </p:cNvSpPr>
          <p:nvPr>
            <p:ph type="subTitle" idx="1"/>
          </p:nvPr>
        </p:nvSpPr>
        <p:spPr>
          <a:xfrm>
            <a:off x="2094300" y="2767803"/>
            <a:ext cx="4955900" cy="110062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b="1" dirty="0">
                <a:effectLst/>
                <a:latin typeface="Maven Pro" panose="020B0604020202020204" charset="0"/>
                <a:ea typeface="Calibri" panose="020F0502020204030204" pitchFamily="34" charset="0"/>
                <a:cs typeface="Times New Roman" panose="02020603050405020304" pitchFamily="18" charset="0"/>
              </a:rPr>
              <a:t>Individual project on Business Intelligence</a:t>
            </a:r>
            <a:endParaRPr lang="de-DE" sz="1600" dirty="0">
              <a:latin typeface="Maven Pro" panose="020B0604020202020204" charset="0"/>
            </a:endParaRPr>
          </a:p>
          <a:p>
            <a:pPr marL="0" lvl="0" indent="0" algn="ctr" rtl="0">
              <a:spcBef>
                <a:spcPts val="600"/>
              </a:spcBef>
              <a:spcAft>
                <a:spcPts val="0"/>
              </a:spcAft>
              <a:buNone/>
            </a:pPr>
            <a:r>
              <a:rPr lang="de-DE" sz="1600" dirty="0"/>
              <a:t>Prepared by: Vesela Yavorova Krumova</a:t>
            </a:r>
          </a:p>
          <a:p>
            <a:pPr marL="0" lvl="0" indent="0" algn="ctr" rtl="0">
              <a:spcBef>
                <a:spcPts val="600"/>
              </a:spcBef>
              <a:spcAft>
                <a:spcPts val="0"/>
              </a:spcAft>
              <a:buNone/>
            </a:pPr>
            <a:r>
              <a:rPr lang="de-DE" sz="1600" dirty="0"/>
              <a:t>Faculty number: 521324016</a:t>
            </a:r>
            <a:endParaRPr sz="1600" dirty="0"/>
          </a:p>
        </p:txBody>
      </p:sp>
      <p:grpSp>
        <p:nvGrpSpPr>
          <p:cNvPr id="934" name="Google Shape;934;p37"/>
          <p:cNvGrpSpPr/>
          <p:nvPr/>
        </p:nvGrpSpPr>
        <p:grpSpPr>
          <a:xfrm>
            <a:off x="5524419" y="2241175"/>
            <a:ext cx="3619432" cy="2902209"/>
            <a:chOff x="5524419" y="2241175"/>
            <a:chExt cx="3619432" cy="2902209"/>
          </a:xfrm>
        </p:grpSpPr>
        <p:grpSp>
          <p:nvGrpSpPr>
            <p:cNvPr id="935" name="Google Shape;935;p37"/>
            <p:cNvGrpSpPr/>
            <p:nvPr/>
          </p:nvGrpSpPr>
          <p:grpSpPr>
            <a:xfrm>
              <a:off x="5524419" y="4160759"/>
              <a:ext cx="3619432" cy="982624"/>
              <a:chOff x="4986600" y="4014825"/>
              <a:chExt cx="4157400" cy="1128675"/>
            </a:xfrm>
          </p:grpSpPr>
          <p:sp>
            <p:nvSpPr>
              <p:cNvPr id="936" name="Google Shape;936;p37"/>
              <p:cNvSpPr/>
              <p:nvPr/>
            </p:nvSpPr>
            <p:spPr>
              <a:xfrm flipH="1">
                <a:off x="5715000" y="4014825"/>
                <a:ext cx="3429000" cy="11286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937" name="Google Shape;937;p37"/>
              <p:cNvSpPr/>
              <p:nvPr/>
            </p:nvSpPr>
            <p:spPr>
              <a:xfrm flipH="1">
                <a:off x="4986600" y="4527300"/>
                <a:ext cx="4157400" cy="616200"/>
              </a:xfrm>
              <a:prstGeom prst="round1Rect">
                <a:avLst>
                  <a:gd name="adj" fmla="val 50000"/>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938" name="Google Shape;938;p37"/>
            <p:cNvGrpSpPr/>
            <p:nvPr/>
          </p:nvGrpSpPr>
          <p:grpSpPr>
            <a:xfrm>
              <a:off x="7631225" y="2241175"/>
              <a:ext cx="986125" cy="2095500"/>
              <a:chOff x="7631225" y="2241175"/>
              <a:chExt cx="986125" cy="2095500"/>
            </a:xfrm>
          </p:grpSpPr>
          <p:cxnSp>
            <p:nvCxnSpPr>
              <p:cNvPr id="939" name="Google Shape;939;p37"/>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37"/>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37"/>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37"/>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37"/>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37"/>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37"/>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37"/>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37"/>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37"/>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37"/>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37"/>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37"/>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37"/>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grpSp>
        <p:nvGrpSpPr>
          <p:cNvPr id="953" name="Google Shape;953;p37"/>
          <p:cNvGrpSpPr/>
          <p:nvPr/>
        </p:nvGrpSpPr>
        <p:grpSpPr>
          <a:xfrm>
            <a:off x="-630087" y="1859288"/>
            <a:ext cx="2893588" cy="3284238"/>
            <a:chOff x="-630087" y="1859288"/>
            <a:chExt cx="2893588" cy="3284238"/>
          </a:xfrm>
        </p:grpSpPr>
        <p:sp>
          <p:nvSpPr>
            <p:cNvPr id="954" name="Google Shape;954;p37"/>
            <p:cNvSpPr/>
            <p:nvPr/>
          </p:nvSpPr>
          <p:spPr>
            <a:xfrm>
              <a:off x="0" y="3272100"/>
              <a:ext cx="12552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latin typeface="Maven Pro"/>
                <a:ea typeface="Maven Pro"/>
                <a:cs typeface="Maven Pro"/>
                <a:sym typeface="Maven Pro"/>
              </a:endParaRPr>
            </a:p>
          </p:txBody>
        </p:sp>
        <p:sp>
          <p:nvSpPr>
            <p:cNvPr id="955" name="Google Shape;955;p37"/>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956" name="Google Shape;956;p37"/>
            <p:cNvGrpSpPr/>
            <p:nvPr/>
          </p:nvGrpSpPr>
          <p:grpSpPr>
            <a:xfrm>
              <a:off x="-630087" y="1859288"/>
              <a:ext cx="1885275" cy="1884250"/>
              <a:chOff x="2609275" y="3149350"/>
              <a:chExt cx="1885275" cy="1884250"/>
            </a:xfrm>
          </p:grpSpPr>
          <p:sp>
            <p:nvSpPr>
              <p:cNvPr id="957" name="Google Shape;957;p37"/>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7"/>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7"/>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7"/>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7"/>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7"/>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7"/>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7"/>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7"/>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7"/>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7"/>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7"/>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7"/>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7"/>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7"/>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7"/>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7"/>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7"/>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7"/>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76" name="Google Shape;976;p37"/>
          <p:cNvGrpSpPr/>
          <p:nvPr/>
        </p:nvGrpSpPr>
        <p:grpSpPr>
          <a:xfrm>
            <a:off x="5969750" y="-1678600"/>
            <a:ext cx="3756875" cy="2788075"/>
            <a:chOff x="5969750" y="-1678600"/>
            <a:chExt cx="3756875" cy="2788075"/>
          </a:xfrm>
        </p:grpSpPr>
        <p:sp>
          <p:nvSpPr>
            <p:cNvPr id="977" name="Google Shape;977;p37"/>
            <p:cNvSpPr/>
            <p:nvPr/>
          </p:nvSpPr>
          <p:spPr>
            <a:xfrm>
              <a:off x="7844125" y="89647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978" name="Google Shape;978;p37"/>
            <p:cNvSpPr/>
            <p:nvPr/>
          </p:nvSpPr>
          <p:spPr>
            <a:xfrm rot="-5400000">
              <a:off x="5969750" y="-1678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8B191F9D-4F18-4771-B363-8B8EDAB4D981}"/>
              </a:ext>
            </a:extLst>
          </p:cNvPr>
          <p:cNvPicPr>
            <a:picLocks noChangeAspect="1"/>
          </p:cNvPicPr>
          <p:nvPr/>
        </p:nvPicPr>
        <p:blipFill>
          <a:blip r:embed="rId3"/>
          <a:stretch>
            <a:fillRect/>
          </a:stretch>
        </p:blipFill>
        <p:spPr>
          <a:xfrm>
            <a:off x="-102761" y="-96741"/>
            <a:ext cx="1351899" cy="1351899"/>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9" name="Picture 8">
            <a:extLst>
              <a:ext uri="{FF2B5EF4-FFF2-40B4-BE49-F238E27FC236}">
                <a16:creationId xmlns:a16="http://schemas.microsoft.com/office/drawing/2014/main" id="{5C8FF5C6-6003-4DCF-B377-EDD53B881799}"/>
              </a:ext>
            </a:extLst>
          </p:cNvPr>
          <p:cNvPicPr>
            <a:picLocks noChangeAspect="1"/>
          </p:cNvPicPr>
          <p:nvPr/>
        </p:nvPicPr>
        <p:blipFill rotWithShape="1">
          <a:blip r:embed="rId3"/>
          <a:srcRect t="29767" r="23566" b="51215"/>
          <a:stretch/>
        </p:blipFill>
        <p:spPr>
          <a:xfrm>
            <a:off x="0" y="1565201"/>
            <a:ext cx="9143851" cy="2013098"/>
          </a:xfrm>
          <a:prstGeom prst="rect">
            <a:avLst/>
          </a:prstGeom>
        </p:spPr>
      </p:pic>
      <p:pic>
        <p:nvPicPr>
          <p:cNvPr id="3" name="Picture 2">
            <a:extLst>
              <a:ext uri="{FF2B5EF4-FFF2-40B4-BE49-F238E27FC236}">
                <a16:creationId xmlns:a16="http://schemas.microsoft.com/office/drawing/2014/main" id="{AA2E4E1E-54E0-4EFB-A54C-2E4E261E8AE5}"/>
              </a:ext>
            </a:extLst>
          </p:cNvPr>
          <p:cNvPicPr>
            <a:picLocks noChangeAspect="1"/>
          </p:cNvPicPr>
          <p:nvPr/>
        </p:nvPicPr>
        <p:blipFill>
          <a:blip r:embed="rId4"/>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58019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4" y="3079792"/>
            <a:ext cx="3160674" cy="17119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CustomerID: </a:t>
            </a:r>
            <a:r>
              <a:rPr lang="en-US" sz="1300" dirty="0"/>
              <a:t>Unique identifier for each customer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Customer Name: </a:t>
            </a:r>
            <a:r>
              <a:rPr lang="en-US" sz="1300" dirty="0"/>
              <a:t>Customer name</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RegionID: </a:t>
            </a:r>
            <a:r>
              <a:rPr lang="en-US" sz="1300" dirty="0"/>
              <a:t>Refers to RegionID from the Region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Age: </a:t>
            </a:r>
            <a:r>
              <a:rPr lang="en-US" sz="1300" dirty="0"/>
              <a:t>Customer age</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Loyalty Points: </a:t>
            </a:r>
            <a:r>
              <a:rPr lang="en-US" sz="1300" dirty="0"/>
              <a:t>Customer loyalty points</a:t>
            </a:r>
            <a:endParaRPr sz="1300" dirty="0"/>
          </a:p>
        </p:txBody>
      </p:sp>
      <p:sp>
        <p:nvSpPr>
          <p:cNvPr id="1154" name="Google Shape;1154;p45"/>
          <p:cNvSpPr txBox="1">
            <a:spLocks noGrp="1"/>
          </p:cNvSpPr>
          <p:nvPr>
            <p:ph type="subTitle" idx="3"/>
          </p:nvPr>
        </p:nvSpPr>
        <p:spPr>
          <a:xfrm>
            <a:off x="504014" y="2629360"/>
            <a:ext cx="2488866"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5: Customers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pic>
        <p:nvPicPr>
          <p:cNvPr id="3" name="Picture 2">
            <a:extLst>
              <a:ext uri="{FF2B5EF4-FFF2-40B4-BE49-F238E27FC236}">
                <a16:creationId xmlns:a16="http://schemas.microsoft.com/office/drawing/2014/main" id="{347A9FC0-D96B-46F1-B32F-FC65C50FB409}"/>
              </a:ext>
            </a:extLst>
          </p:cNvPr>
          <p:cNvPicPr>
            <a:picLocks noChangeAspect="1"/>
          </p:cNvPicPr>
          <p:nvPr/>
        </p:nvPicPr>
        <p:blipFill rotWithShape="1">
          <a:blip r:embed="rId5"/>
          <a:srcRect t="29505" r="65435" b="51120"/>
          <a:stretch/>
        </p:blipFill>
        <p:spPr>
          <a:xfrm>
            <a:off x="3444949" y="2140367"/>
            <a:ext cx="5699051" cy="1993747"/>
          </a:xfrm>
          <a:prstGeom prst="rect">
            <a:avLst/>
          </a:prstGeom>
        </p:spPr>
      </p:pic>
      <p:pic>
        <p:nvPicPr>
          <p:cNvPr id="13" name="Picture 12">
            <a:extLst>
              <a:ext uri="{FF2B5EF4-FFF2-40B4-BE49-F238E27FC236}">
                <a16:creationId xmlns:a16="http://schemas.microsoft.com/office/drawing/2014/main" id="{440A8E60-D434-4180-8E17-4A1B6C6FAD9D}"/>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13714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3" y="3079792"/>
            <a:ext cx="6102350" cy="169068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TransactionID: </a:t>
            </a:r>
            <a:r>
              <a:rPr lang="en-US" sz="1300" dirty="0"/>
              <a:t>Unique identifier for each transaction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CustomerID: </a:t>
            </a:r>
            <a:r>
              <a:rPr lang="en-US" sz="1300" dirty="0"/>
              <a:t>Refers to CustomerID from the Customers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StoreID: </a:t>
            </a:r>
            <a:r>
              <a:rPr lang="en-US" sz="1300" dirty="0"/>
              <a:t>Refers to StoreID from the Stores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ProductID: </a:t>
            </a:r>
            <a:r>
              <a:rPr lang="en-US" sz="1300" dirty="0"/>
              <a:t>Refers to ProductID from the Products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Quantity: </a:t>
            </a:r>
            <a:r>
              <a:rPr lang="en-US" sz="1300" dirty="0"/>
              <a:t>Quantity of product purchased</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Date: </a:t>
            </a:r>
            <a:r>
              <a:rPr lang="en-US" sz="1300" dirty="0"/>
              <a:t>Date of transaction</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Total Price: </a:t>
            </a:r>
            <a:r>
              <a:rPr lang="en-US" sz="1300" dirty="0"/>
              <a:t>Total amount for the transaction</a:t>
            </a:r>
            <a:endParaRPr sz="1300" dirty="0"/>
          </a:p>
        </p:txBody>
      </p:sp>
      <p:sp>
        <p:nvSpPr>
          <p:cNvPr id="1154" name="Google Shape;1154;p45"/>
          <p:cNvSpPr txBox="1">
            <a:spLocks noGrp="1"/>
          </p:cNvSpPr>
          <p:nvPr>
            <p:ph type="subTitle" idx="3"/>
          </p:nvPr>
        </p:nvSpPr>
        <p:spPr>
          <a:xfrm>
            <a:off x="504014" y="2629360"/>
            <a:ext cx="2579428"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6: Transactions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sp>
        <p:nvSpPr>
          <p:cNvPr id="13" name="Arrow: Down 12">
            <a:extLst>
              <a:ext uri="{FF2B5EF4-FFF2-40B4-BE49-F238E27FC236}">
                <a16:creationId xmlns:a16="http://schemas.microsoft.com/office/drawing/2014/main" id="{7761B0AA-E8A1-4310-AF2D-5ED3BE54090B}"/>
              </a:ext>
            </a:extLst>
          </p:cNvPr>
          <p:cNvSpPr/>
          <p:nvPr/>
        </p:nvSpPr>
        <p:spPr>
          <a:xfrm>
            <a:off x="6757184" y="2140368"/>
            <a:ext cx="668273" cy="1680266"/>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bg-BG" dirty="0"/>
          </a:p>
        </p:txBody>
      </p:sp>
      <p:pic>
        <p:nvPicPr>
          <p:cNvPr id="14" name="Picture 13">
            <a:extLst>
              <a:ext uri="{FF2B5EF4-FFF2-40B4-BE49-F238E27FC236}">
                <a16:creationId xmlns:a16="http://schemas.microsoft.com/office/drawing/2014/main" id="{25DBB144-763E-43F2-9568-5714D5E9A42C}"/>
              </a:ext>
            </a:extLst>
          </p:cNvPr>
          <p:cNvPicPr>
            <a:picLocks noChangeAspect="1"/>
          </p:cNvPicPr>
          <p:nvPr/>
        </p:nvPicPr>
        <p:blipFill>
          <a:blip r:embed="rId5"/>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00934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3" name="Picture 2">
            <a:extLst>
              <a:ext uri="{FF2B5EF4-FFF2-40B4-BE49-F238E27FC236}">
                <a16:creationId xmlns:a16="http://schemas.microsoft.com/office/drawing/2014/main" id="{DF65C785-CEA4-40E6-9F4B-9B55245015AD}"/>
              </a:ext>
            </a:extLst>
          </p:cNvPr>
          <p:cNvPicPr>
            <a:picLocks noChangeAspect="1"/>
          </p:cNvPicPr>
          <p:nvPr/>
        </p:nvPicPr>
        <p:blipFill rotWithShape="1">
          <a:blip r:embed="rId3"/>
          <a:srcRect t="29905" r="57520" b="46529"/>
          <a:stretch/>
        </p:blipFill>
        <p:spPr>
          <a:xfrm>
            <a:off x="0" y="1338373"/>
            <a:ext cx="9144000" cy="2466754"/>
          </a:xfrm>
          <a:prstGeom prst="rect">
            <a:avLst/>
          </a:prstGeom>
        </p:spPr>
      </p:pic>
      <p:pic>
        <p:nvPicPr>
          <p:cNvPr id="4" name="Picture 3">
            <a:extLst>
              <a:ext uri="{FF2B5EF4-FFF2-40B4-BE49-F238E27FC236}">
                <a16:creationId xmlns:a16="http://schemas.microsoft.com/office/drawing/2014/main" id="{18D6C464-8546-4DAE-B09E-82857F8889E5}"/>
              </a:ext>
            </a:extLst>
          </p:cNvPr>
          <p:cNvPicPr>
            <a:picLocks noChangeAspect="1"/>
          </p:cNvPicPr>
          <p:nvPr/>
        </p:nvPicPr>
        <p:blipFill>
          <a:blip r:embed="rId4"/>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387172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62"/>
          <p:cNvSpPr txBox="1">
            <a:spLocks noGrp="1"/>
          </p:cNvSpPr>
          <p:nvPr>
            <p:ph type="title"/>
          </p:nvPr>
        </p:nvSpPr>
        <p:spPr>
          <a:xfrm>
            <a:off x="-639" y="1035031"/>
            <a:ext cx="311243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Visualization of the data model</a:t>
            </a:r>
          </a:p>
        </p:txBody>
      </p:sp>
      <p:pic>
        <p:nvPicPr>
          <p:cNvPr id="4" name="Picture 3">
            <a:extLst>
              <a:ext uri="{FF2B5EF4-FFF2-40B4-BE49-F238E27FC236}">
                <a16:creationId xmlns:a16="http://schemas.microsoft.com/office/drawing/2014/main" id="{390DB17A-BB5F-4C0D-A603-FC4675A272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11795" y="1"/>
            <a:ext cx="6032205" cy="5143500"/>
          </a:xfrm>
          <a:prstGeom prst="rect">
            <a:avLst/>
          </a:prstGeom>
          <a:noFill/>
          <a:ln>
            <a:noFill/>
          </a:ln>
        </p:spPr>
      </p:pic>
      <p:sp>
        <p:nvSpPr>
          <p:cNvPr id="6" name="TextBox 5">
            <a:extLst>
              <a:ext uri="{FF2B5EF4-FFF2-40B4-BE49-F238E27FC236}">
                <a16:creationId xmlns:a16="http://schemas.microsoft.com/office/drawing/2014/main" id="{731C2521-EFA3-4189-994F-06FA240666A2}"/>
              </a:ext>
            </a:extLst>
          </p:cNvPr>
          <p:cNvSpPr txBox="1"/>
          <p:nvPr/>
        </p:nvSpPr>
        <p:spPr>
          <a:xfrm>
            <a:off x="0" y="2129509"/>
            <a:ext cx="1964118" cy="307777"/>
          </a:xfrm>
          <a:prstGeom prst="rect">
            <a:avLst/>
          </a:prstGeom>
          <a:solidFill>
            <a:schemeClr val="accent1">
              <a:lumMod val="20000"/>
              <a:lumOff val="80000"/>
            </a:schemeClr>
          </a:solidFill>
        </p:spPr>
        <p:txBody>
          <a:bodyPr wrap="square">
            <a:spAutoFit/>
          </a:bodyPr>
          <a:lstStyle/>
          <a:p>
            <a:r>
              <a:rPr lang="bg-BG" b="1" i="1" u="sng" dirty="0">
                <a:solidFill>
                  <a:schemeClr val="bg1"/>
                </a:solidFill>
                <a:latin typeface="Century Gothic" panose="020B0502020202020204" pitchFamily="34" charset="0"/>
              </a:rPr>
              <a:t>Relational model:</a:t>
            </a:r>
            <a:endParaRPr lang="en-US" b="1" i="1" u="sng"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32785156-725B-4233-BA31-3875AFC4BBD3}"/>
              </a:ext>
            </a:extLst>
          </p:cNvPr>
          <p:cNvSpPr txBox="1"/>
          <p:nvPr/>
        </p:nvSpPr>
        <p:spPr>
          <a:xfrm>
            <a:off x="-639" y="2565151"/>
            <a:ext cx="3112434" cy="1892826"/>
          </a:xfrm>
          <a:prstGeom prst="rect">
            <a:avLst/>
          </a:prstGeom>
          <a:noFill/>
        </p:spPr>
        <p:txBody>
          <a:bodyPr wrap="square">
            <a:spAutoFit/>
          </a:bodyPr>
          <a:lstStyle/>
          <a:p>
            <a:pPr marL="285750" indent="-285750">
              <a:buBlip>
                <a:blip r:embed="rId4">
                  <a:extLst>
                    <a:ext uri="{837473B0-CC2E-450A-ABE3-18F120FF3D39}">
                      <a1611:picAttrSrcUrl xmlns:a1611="http://schemas.microsoft.com/office/drawing/2016/11/main" r:id="rId5"/>
                    </a:ext>
                  </a:extLst>
                </a:blip>
              </a:buBlip>
            </a:pPr>
            <a:r>
              <a:rPr lang="en-US" sz="1300" b="1" dirty="0">
                <a:solidFill>
                  <a:srgbClr val="101855"/>
                </a:solidFill>
                <a:latin typeface="Maven Pro" panose="020B0604020202020204" charset="0"/>
              </a:rPr>
              <a:t>CategoryID</a:t>
            </a:r>
            <a:r>
              <a:rPr lang="en-US" sz="1300" dirty="0">
                <a:solidFill>
                  <a:srgbClr val="101855"/>
                </a:solidFill>
                <a:latin typeface="Maven Pro" panose="020B0604020202020204" charset="0"/>
              </a:rPr>
              <a:t> links Categories and Products.</a:t>
            </a:r>
          </a:p>
          <a:p>
            <a:pPr marL="285750" indent="-285750">
              <a:buBlip>
                <a:blip r:embed="rId4">
                  <a:extLst>
                    <a:ext uri="{837473B0-CC2E-450A-ABE3-18F120FF3D39}">
                      <a1611:picAttrSrcUrl xmlns:a1611="http://schemas.microsoft.com/office/drawing/2016/11/main" r:id="rId5"/>
                    </a:ext>
                  </a:extLst>
                </a:blip>
              </a:buBlip>
            </a:pPr>
            <a:r>
              <a:rPr lang="en-US" sz="1300" b="1" dirty="0">
                <a:solidFill>
                  <a:srgbClr val="101855"/>
                </a:solidFill>
                <a:latin typeface="Maven Pro" panose="020B0604020202020204" charset="0"/>
              </a:rPr>
              <a:t>RegionID</a:t>
            </a:r>
            <a:r>
              <a:rPr lang="en-US" sz="1300" dirty="0">
                <a:solidFill>
                  <a:srgbClr val="101855"/>
                </a:solidFill>
                <a:latin typeface="Maven Pro" panose="020B0604020202020204" charset="0"/>
              </a:rPr>
              <a:t> links Region, Stores and Customers.</a:t>
            </a:r>
          </a:p>
          <a:p>
            <a:pPr marL="285750" indent="-285750">
              <a:buBlip>
                <a:blip r:embed="rId4">
                  <a:extLst>
                    <a:ext uri="{837473B0-CC2E-450A-ABE3-18F120FF3D39}">
                      <a1611:picAttrSrcUrl xmlns:a1611="http://schemas.microsoft.com/office/drawing/2016/11/main" r:id="rId5"/>
                    </a:ext>
                  </a:extLst>
                </a:blip>
              </a:buBlip>
            </a:pPr>
            <a:r>
              <a:rPr lang="en-US" sz="1300" b="1" dirty="0">
                <a:solidFill>
                  <a:srgbClr val="101855"/>
                </a:solidFill>
                <a:latin typeface="Maven Pro" panose="020B0604020202020204" charset="0"/>
              </a:rPr>
              <a:t>StoreID</a:t>
            </a:r>
            <a:r>
              <a:rPr lang="en-US" sz="1300" dirty="0">
                <a:solidFill>
                  <a:srgbClr val="101855"/>
                </a:solidFill>
                <a:latin typeface="Maven Pro" panose="020B0604020202020204" charset="0"/>
              </a:rPr>
              <a:t> and </a:t>
            </a:r>
            <a:r>
              <a:rPr lang="en-US" sz="1300" b="1" dirty="0">
                <a:solidFill>
                  <a:srgbClr val="101855"/>
                </a:solidFill>
                <a:latin typeface="Maven Pro" panose="020B0604020202020204" charset="0"/>
              </a:rPr>
              <a:t>ProductID</a:t>
            </a:r>
            <a:r>
              <a:rPr lang="en-US" sz="1300" dirty="0">
                <a:solidFill>
                  <a:srgbClr val="101855"/>
                </a:solidFill>
                <a:latin typeface="Maven Pro" panose="020B0604020202020204" charset="0"/>
              </a:rPr>
              <a:t> link Transactions to Stores and Products.</a:t>
            </a:r>
          </a:p>
          <a:p>
            <a:pPr marL="285750" indent="-285750">
              <a:buBlip>
                <a:blip r:embed="rId4">
                  <a:extLst>
                    <a:ext uri="{837473B0-CC2E-450A-ABE3-18F120FF3D39}">
                      <a1611:picAttrSrcUrl xmlns:a1611="http://schemas.microsoft.com/office/drawing/2016/11/main" r:id="rId5"/>
                    </a:ext>
                  </a:extLst>
                </a:blip>
              </a:buBlip>
            </a:pPr>
            <a:r>
              <a:rPr lang="en-US" sz="1300" b="1" dirty="0">
                <a:solidFill>
                  <a:srgbClr val="101855"/>
                </a:solidFill>
                <a:latin typeface="Maven Pro" panose="020B0604020202020204" charset="0"/>
              </a:rPr>
              <a:t>CustomerID</a:t>
            </a:r>
            <a:r>
              <a:rPr lang="en-US" sz="1300" dirty="0">
                <a:solidFill>
                  <a:srgbClr val="101855"/>
                </a:solidFill>
                <a:latin typeface="Maven Pro" panose="020B0604020202020204" charset="0"/>
              </a:rPr>
              <a:t> links Transactions and Customers.</a:t>
            </a:r>
          </a:p>
        </p:txBody>
      </p:sp>
      <p:pic>
        <p:nvPicPr>
          <p:cNvPr id="7" name="Picture 6">
            <a:extLst>
              <a:ext uri="{FF2B5EF4-FFF2-40B4-BE49-F238E27FC236}">
                <a16:creationId xmlns:a16="http://schemas.microsoft.com/office/drawing/2014/main" id="{FCF4D130-E786-4668-A796-4579DE4A3159}"/>
              </a:ext>
            </a:extLst>
          </p:cNvPr>
          <p:cNvPicPr>
            <a:picLocks noChangeAspect="1"/>
          </p:cNvPicPr>
          <p:nvPr/>
        </p:nvPicPr>
        <p:blipFill>
          <a:blip r:embed="rId6"/>
          <a:stretch>
            <a:fillRect/>
          </a:stretch>
        </p:blipFill>
        <p:spPr>
          <a:xfrm>
            <a:off x="-56731" y="4536561"/>
            <a:ext cx="671440" cy="671440"/>
          </a:xfrm>
          <a:prstGeom prst="rect">
            <a:avLst/>
          </a:prstGeom>
          <a:ln>
            <a:noFill/>
          </a:ln>
          <a:effectLst>
            <a:softEdge rad="112500"/>
          </a:effectLst>
        </p:spPr>
      </p:pic>
    </p:spTree>
    <p:extLst>
      <p:ext uri="{BB962C8B-B14F-4D97-AF65-F5344CB8AC3E}">
        <p14:creationId xmlns:p14="http://schemas.microsoft.com/office/powerpoint/2010/main" val="59482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4255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260632" y="3615429"/>
            <a:ext cx="2516372" cy="338554"/>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Best sellers by category</a:t>
            </a:r>
            <a:endParaRPr lang="bg-BG" sz="1600" dirty="0">
              <a:solidFill>
                <a:schemeClr val="bg1">
                  <a:lumMod val="75000"/>
                </a:schemeClr>
              </a:solidFill>
              <a:latin typeface="Century Gothic" panose="020B0502020202020204" pitchFamily="34" charset="0"/>
            </a:endParaRPr>
          </a:p>
        </p:txBody>
      </p:sp>
      <p:pic>
        <p:nvPicPr>
          <p:cNvPr id="6" name="Picture 5">
            <a:extLst>
              <a:ext uri="{FF2B5EF4-FFF2-40B4-BE49-F238E27FC236}">
                <a16:creationId xmlns:a16="http://schemas.microsoft.com/office/drawing/2014/main" id="{8621DD41-5808-4358-A62B-D976472FC30E}"/>
              </a:ext>
            </a:extLst>
          </p:cNvPr>
          <p:cNvPicPr>
            <a:picLocks noChangeAspect="1"/>
          </p:cNvPicPr>
          <p:nvPr/>
        </p:nvPicPr>
        <p:blipFill rotWithShape="1">
          <a:blip r:embed="rId3"/>
          <a:srcRect l="36667" t="18329" r="2713" b="36744"/>
          <a:stretch/>
        </p:blipFill>
        <p:spPr>
          <a:xfrm>
            <a:off x="0" y="768086"/>
            <a:ext cx="5554009" cy="2315356"/>
          </a:xfrm>
          <a:prstGeom prst="rect">
            <a:avLst/>
          </a:prstGeom>
        </p:spPr>
      </p:pic>
      <p:pic>
        <p:nvPicPr>
          <p:cNvPr id="8" name="Picture 7">
            <a:extLst>
              <a:ext uri="{FF2B5EF4-FFF2-40B4-BE49-F238E27FC236}">
                <a16:creationId xmlns:a16="http://schemas.microsoft.com/office/drawing/2014/main" id="{4EFBA7AB-B82E-4E8D-9D62-2CB95F14AC7C}"/>
              </a:ext>
            </a:extLst>
          </p:cNvPr>
          <p:cNvPicPr>
            <a:picLocks noChangeAspect="1"/>
          </p:cNvPicPr>
          <p:nvPr/>
        </p:nvPicPr>
        <p:blipFill rotWithShape="1">
          <a:blip r:embed="rId4"/>
          <a:srcRect l="36512" t="18743" r="2868" b="37295"/>
          <a:stretch/>
        </p:blipFill>
        <p:spPr>
          <a:xfrm>
            <a:off x="3305843" y="2764465"/>
            <a:ext cx="5838158" cy="2379036"/>
          </a:xfrm>
          <a:prstGeom prst="rect">
            <a:avLst/>
          </a:prstGeom>
        </p:spPr>
      </p:pic>
      <p:pic>
        <p:nvPicPr>
          <p:cNvPr id="7" name="Picture 6">
            <a:extLst>
              <a:ext uri="{FF2B5EF4-FFF2-40B4-BE49-F238E27FC236}">
                <a16:creationId xmlns:a16="http://schemas.microsoft.com/office/drawing/2014/main" id="{9D1EFF8A-D317-4907-9CE1-EE3F89B48066}"/>
              </a:ext>
            </a:extLst>
          </p:cNvPr>
          <p:cNvPicPr>
            <a:picLocks noChangeAspect="1"/>
          </p:cNvPicPr>
          <p:nvPr/>
        </p:nvPicPr>
        <p:blipFill>
          <a:blip r:embed="rId5"/>
          <a:stretch>
            <a:fillRect/>
          </a:stretch>
        </p:blipFill>
        <p:spPr>
          <a:xfrm>
            <a:off x="8520200" y="-56704"/>
            <a:ext cx="671440" cy="671440"/>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4255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260632" y="3615429"/>
            <a:ext cx="2516372" cy="338554"/>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Best sellers by product</a:t>
            </a:r>
            <a:endParaRPr lang="bg-BG" sz="1600" dirty="0">
              <a:solidFill>
                <a:schemeClr val="bg1">
                  <a:lumMod val="75000"/>
                </a:schemeClr>
              </a:solidFill>
              <a:latin typeface="Century Gothic" panose="020B0502020202020204" pitchFamily="34" charset="0"/>
            </a:endParaRPr>
          </a:p>
        </p:txBody>
      </p:sp>
      <p:pic>
        <p:nvPicPr>
          <p:cNvPr id="3" name="Picture 2">
            <a:extLst>
              <a:ext uri="{FF2B5EF4-FFF2-40B4-BE49-F238E27FC236}">
                <a16:creationId xmlns:a16="http://schemas.microsoft.com/office/drawing/2014/main" id="{FB2F92FC-F7B9-43C7-8908-5D3277FE30E6}"/>
              </a:ext>
            </a:extLst>
          </p:cNvPr>
          <p:cNvPicPr>
            <a:picLocks noChangeAspect="1"/>
          </p:cNvPicPr>
          <p:nvPr/>
        </p:nvPicPr>
        <p:blipFill rotWithShape="1">
          <a:blip r:embed="rId3"/>
          <a:srcRect l="36977" t="18742" r="2850" b="37020"/>
          <a:stretch/>
        </p:blipFill>
        <p:spPr>
          <a:xfrm>
            <a:off x="0" y="715251"/>
            <a:ext cx="5701477" cy="2357770"/>
          </a:xfrm>
          <a:prstGeom prst="rect">
            <a:avLst/>
          </a:prstGeom>
        </p:spPr>
      </p:pic>
      <p:pic>
        <p:nvPicPr>
          <p:cNvPr id="5" name="Picture 4">
            <a:extLst>
              <a:ext uri="{FF2B5EF4-FFF2-40B4-BE49-F238E27FC236}">
                <a16:creationId xmlns:a16="http://schemas.microsoft.com/office/drawing/2014/main" id="{C5428A31-2B88-4BE7-8266-48C5CDD09C1F}"/>
              </a:ext>
            </a:extLst>
          </p:cNvPr>
          <p:cNvPicPr>
            <a:picLocks noChangeAspect="1"/>
          </p:cNvPicPr>
          <p:nvPr/>
        </p:nvPicPr>
        <p:blipFill rotWithShape="1">
          <a:blip r:embed="rId4"/>
          <a:srcRect l="36977" t="18467" r="2850" b="37295"/>
          <a:stretch/>
        </p:blipFill>
        <p:spPr>
          <a:xfrm>
            <a:off x="3442522" y="2785730"/>
            <a:ext cx="5701478" cy="2357770"/>
          </a:xfrm>
          <a:prstGeom prst="rect">
            <a:avLst/>
          </a:prstGeom>
        </p:spPr>
      </p:pic>
      <p:pic>
        <p:nvPicPr>
          <p:cNvPr id="6" name="Picture 5">
            <a:extLst>
              <a:ext uri="{FF2B5EF4-FFF2-40B4-BE49-F238E27FC236}">
                <a16:creationId xmlns:a16="http://schemas.microsoft.com/office/drawing/2014/main" id="{446177A2-1913-4ECE-91CC-0CF0043F0DF0}"/>
              </a:ext>
            </a:extLst>
          </p:cNvPr>
          <p:cNvPicPr>
            <a:picLocks noChangeAspect="1"/>
          </p:cNvPicPr>
          <p:nvPr/>
        </p:nvPicPr>
        <p:blipFill>
          <a:blip r:embed="rId5"/>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293997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52932"/>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101041" y="3424042"/>
            <a:ext cx="2922049" cy="830997"/>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Difference in sales between large hypermarkets and smaller stores</a:t>
            </a:r>
            <a:endParaRPr lang="bg-BG" sz="1600" dirty="0">
              <a:solidFill>
                <a:schemeClr val="bg1">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E75668D7-D263-4DCB-86C5-7D98D671C0F8}"/>
              </a:ext>
            </a:extLst>
          </p:cNvPr>
          <p:cNvPicPr>
            <a:picLocks noChangeAspect="1"/>
          </p:cNvPicPr>
          <p:nvPr/>
        </p:nvPicPr>
        <p:blipFill rotWithShape="1">
          <a:blip r:embed="rId3"/>
          <a:srcRect l="36667" t="18329" r="17230" b="37433"/>
          <a:stretch/>
        </p:blipFill>
        <p:spPr>
          <a:xfrm>
            <a:off x="0" y="646449"/>
            <a:ext cx="4231758" cy="2284076"/>
          </a:xfrm>
          <a:prstGeom prst="rect">
            <a:avLst/>
          </a:prstGeom>
        </p:spPr>
      </p:pic>
      <p:pic>
        <p:nvPicPr>
          <p:cNvPr id="12" name="Picture 11">
            <a:extLst>
              <a:ext uri="{FF2B5EF4-FFF2-40B4-BE49-F238E27FC236}">
                <a16:creationId xmlns:a16="http://schemas.microsoft.com/office/drawing/2014/main" id="{793899EE-D997-4197-8596-A44A4E3617F7}"/>
              </a:ext>
            </a:extLst>
          </p:cNvPr>
          <p:cNvPicPr>
            <a:picLocks noChangeAspect="1"/>
          </p:cNvPicPr>
          <p:nvPr/>
        </p:nvPicPr>
        <p:blipFill rotWithShape="1">
          <a:blip r:embed="rId4"/>
          <a:srcRect l="36511" t="18191" r="2946" b="36462"/>
          <a:stretch/>
        </p:blipFill>
        <p:spPr>
          <a:xfrm>
            <a:off x="3135763" y="2733923"/>
            <a:ext cx="6008238" cy="2531389"/>
          </a:xfrm>
          <a:prstGeom prst="rect">
            <a:avLst/>
          </a:prstGeom>
        </p:spPr>
      </p:pic>
      <p:pic>
        <p:nvPicPr>
          <p:cNvPr id="14" name="Picture 13">
            <a:extLst>
              <a:ext uri="{FF2B5EF4-FFF2-40B4-BE49-F238E27FC236}">
                <a16:creationId xmlns:a16="http://schemas.microsoft.com/office/drawing/2014/main" id="{F92D746C-9E2E-4F82-8523-F74516F0694E}"/>
              </a:ext>
            </a:extLst>
          </p:cNvPr>
          <p:cNvPicPr>
            <a:picLocks noChangeAspect="1"/>
          </p:cNvPicPr>
          <p:nvPr/>
        </p:nvPicPr>
        <p:blipFill rotWithShape="1">
          <a:blip r:embed="rId5"/>
          <a:srcRect l="36590" t="18329" r="2868" b="41182"/>
          <a:stretch/>
        </p:blipFill>
        <p:spPr>
          <a:xfrm>
            <a:off x="4220200" y="646449"/>
            <a:ext cx="4923800" cy="2087474"/>
          </a:xfrm>
          <a:prstGeom prst="rect">
            <a:avLst/>
          </a:prstGeom>
        </p:spPr>
      </p:pic>
      <p:pic>
        <p:nvPicPr>
          <p:cNvPr id="7" name="Picture 6">
            <a:extLst>
              <a:ext uri="{FF2B5EF4-FFF2-40B4-BE49-F238E27FC236}">
                <a16:creationId xmlns:a16="http://schemas.microsoft.com/office/drawing/2014/main" id="{06EB2112-8A55-4F90-8278-B38786DDDD6A}"/>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838692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52932"/>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722400" y="3494653"/>
            <a:ext cx="2422419" cy="584775"/>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Trends in Food vs. Non-Food Items</a:t>
            </a:r>
            <a:endParaRPr lang="bg-BG" sz="1600" dirty="0">
              <a:solidFill>
                <a:schemeClr val="bg1">
                  <a:lumMod val="75000"/>
                </a:schemeClr>
              </a:solidFill>
              <a:latin typeface="Century Gothic" panose="020B0502020202020204" pitchFamily="34" charset="0"/>
            </a:endParaRPr>
          </a:p>
        </p:txBody>
      </p:sp>
      <p:pic>
        <p:nvPicPr>
          <p:cNvPr id="3" name="Picture 2">
            <a:extLst>
              <a:ext uri="{FF2B5EF4-FFF2-40B4-BE49-F238E27FC236}">
                <a16:creationId xmlns:a16="http://schemas.microsoft.com/office/drawing/2014/main" id="{CB122ABA-83FD-48C5-9B7B-3DE18A67D8B0}"/>
              </a:ext>
            </a:extLst>
          </p:cNvPr>
          <p:cNvPicPr>
            <a:picLocks noChangeAspect="1"/>
          </p:cNvPicPr>
          <p:nvPr/>
        </p:nvPicPr>
        <p:blipFill rotWithShape="1">
          <a:blip r:embed="rId3"/>
          <a:srcRect l="36745" t="18743" r="3023" b="37157"/>
          <a:stretch/>
        </p:blipFill>
        <p:spPr>
          <a:xfrm>
            <a:off x="1" y="715926"/>
            <a:ext cx="5380074" cy="2215733"/>
          </a:xfrm>
          <a:prstGeom prst="rect">
            <a:avLst/>
          </a:prstGeom>
        </p:spPr>
      </p:pic>
      <p:pic>
        <p:nvPicPr>
          <p:cNvPr id="6" name="Picture 5">
            <a:extLst>
              <a:ext uri="{FF2B5EF4-FFF2-40B4-BE49-F238E27FC236}">
                <a16:creationId xmlns:a16="http://schemas.microsoft.com/office/drawing/2014/main" id="{C0616C5F-DD98-4006-8823-96D2C72BC604}"/>
              </a:ext>
            </a:extLst>
          </p:cNvPr>
          <p:cNvPicPr>
            <a:picLocks noChangeAspect="1"/>
          </p:cNvPicPr>
          <p:nvPr/>
        </p:nvPicPr>
        <p:blipFill rotWithShape="1">
          <a:blip r:embed="rId4"/>
          <a:srcRect l="36977" t="17916" r="2790" b="36744"/>
          <a:stretch/>
        </p:blipFill>
        <p:spPr>
          <a:xfrm>
            <a:off x="3763926" y="2884730"/>
            <a:ext cx="5380074" cy="2278050"/>
          </a:xfrm>
          <a:prstGeom prst="rect">
            <a:avLst/>
          </a:prstGeom>
        </p:spPr>
      </p:pic>
      <p:pic>
        <p:nvPicPr>
          <p:cNvPr id="7" name="Picture 6">
            <a:extLst>
              <a:ext uri="{FF2B5EF4-FFF2-40B4-BE49-F238E27FC236}">
                <a16:creationId xmlns:a16="http://schemas.microsoft.com/office/drawing/2014/main" id="{6267B6B5-ECB4-4C2A-B6F1-AC347F966D12}"/>
              </a:ext>
            </a:extLst>
          </p:cNvPr>
          <p:cNvPicPr>
            <a:picLocks noChangeAspect="1"/>
          </p:cNvPicPr>
          <p:nvPr/>
        </p:nvPicPr>
        <p:blipFill>
          <a:blip r:embed="rId5"/>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394979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52932"/>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433637" y="3507410"/>
            <a:ext cx="2609135" cy="830997"/>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Best sellers by Region name(Store location)</a:t>
            </a:r>
            <a:r>
              <a:rPr lang="bg-BG" sz="1600" dirty="0">
                <a:solidFill>
                  <a:schemeClr val="bg1">
                    <a:lumMod val="75000"/>
                  </a:schemeClr>
                </a:solidFill>
                <a:latin typeface="Century Gothic" panose="020B0502020202020204" pitchFamily="34" charset="0"/>
              </a:rPr>
              <a:t> </a:t>
            </a:r>
            <a:r>
              <a:rPr lang="en-US" sz="1600" dirty="0">
                <a:solidFill>
                  <a:schemeClr val="bg1">
                    <a:lumMod val="75000"/>
                  </a:schemeClr>
                </a:solidFill>
                <a:latin typeface="Century Gothic" panose="020B0502020202020204" pitchFamily="34" charset="0"/>
              </a:rPr>
              <a:t>during </a:t>
            </a:r>
            <a:r>
              <a:rPr lang="en-US" sz="1600" b="1" dirty="0">
                <a:solidFill>
                  <a:schemeClr val="bg1">
                    <a:lumMod val="75000"/>
                  </a:schemeClr>
                </a:solidFill>
                <a:latin typeface="Century Gothic" panose="020B0502020202020204" pitchFamily="34" charset="0"/>
              </a:rPr>
              <a:t>Month 1</a:t>
            </a:r>
            <a:endParaRPr lang="bg-BG" sz="1600" b="1" dirty="0">
              <a:solidFill>
                <a:schemeClr val="bg1">
                  <a:lumMod val="75000"/>
                </a:schemeClr>
              </a:solidFill>
              <a:latin typeface="Century Gothic" panose="020B0502020202020204" pitchFamily="34" charset="0"/>
            </a:endParaRPr>
          </a:p>
        </p:txBody>
      </p:sp>
      <p:grpSp>
        <p:nvGrpSpPr>
          <p:cNvPr id="8" name="Group 7">
            <a:extLst>
              <a:ext uri="{FF2B5EF4-FFF2-40B4-BE49-F238E27FC236}">
                <a16:creationId xmlns:a16="http://schemas.microsoft.com/office/drawing/2014/main" id="{76DF9254-B741-4777-9433-E1A87D26A2A6}"/>
              </a:ext>
            </a:extLst>
          </p:cNvPr>
          <p:cNvGrpSpPr/>
          <p:nvPr/>
        </p:nvGrpSpPr>
        <p:grpSpPr>
          <a:xfrm>
            <a:off x="0" y="725632"/>
            <a:ext cx="5667591" cy="2315240"/>
            <a:chOff x="0" y="725632"/>
            <a:chExt cx="5667591" cy="2315240"/>
          </a:xfrm>
        </p:grpSpPr>
        <p:pic>
          <p:nvPicPr>
            <p:cNvPr id="7" name="Picture 6">
              <a:extLst>
                <a:ext uri="{FF2B5EF4-FFF2-40B4-BE49-F238E27FC236}">
                  <a16:creationId xmlns:a16="http://schemas.microsoft.com/office/drawing/2014/main" id="{A380CBED-F7D5-4DEF-9213-06AAE49823F8}"/>
                </a:ext>
              </a:extLst>
            </p:cNvPr>
            <p:cNvPicPr>
              <a:picLocks noChangeAspect="1"/>
            </p:cNvPicPr>
            <p:nvPr/>
          </p:nvPicPr>
          <p:blipFill rotWithShape="1">
            <a:blip r:embed="rId3"/>
            <a:srcRect l="36744" t="18467" r="3101" b="37847"/>
            <a:stretch/>
          </p:blipFill>
          <p:spPr>
            <a:xfrm>
              <a:off x="0" y="725632"/>
              <a:ext cx="5667591" cy="2315240"/>
            </a:xfrm>
            <a:prstGeom prst="rect">
              <a:avLst/>
            </a:prstGeom>
          </p:spPr>
        </p:pic>
        <p:pic>
          <p:nvPicPr>
            <p:cNvPr id="11" name="Picture 10">
              <a:extLst>
                <a:ext uri="{FF2B5EF4-FFF2-40B4-BE49-F238E27FC236}">
                  <a16:creationId xmlns:a16="http://schemas.microsoft.com/office/drawing/2014/main" id="{E0E986C6-1481-42E1-B66A-A1A71C67DC4E}"/>
                </a:ext>
              </a:extLst>
            </p:cNvPr>
            <p:cNvPicPr>
              <a:picLocks noChangeAspect="1"/>
            </p:cNvPicPr>
            <p:nvPr/>
          </p:nvPicPr>
          <p:blipFill rotWithShape="1">
            <a:blip r:embed="rId4"/>
            <a:srcRect l="36940" t="18605" r="53842" b="76292"/>
            <a:stretch/>
          </p:blipFill>
          <p:spPr>
            <a:xfrm>
              <a:off x="0" y="732720"/>
              <a:ext cx="930799" cy="273828"/>
            </a:xfrm>
            <a:prstGeom prst="rect">
              <a:avLst/>
            </a:prstGeom>
          </p:spPr>
        </p:pic>
      </p:grpSp>
      <p:grpSp>
        <p:nvGrpSpPr>
          <p:cNvPr id="9" name="Group 8">
            <a:extLst>
              <a:ext uri="{FF2B5EF4-FFF2-40B4-BE49-F238E27FC236}">
                <a16:creationId xmlns:a16="http://schemas.microsoft.com/office/drawing/2014/main" id="{E5AFBB4E-D89D-4A38-8D4D-673DCAE5262A}"/>
              </a:ext>
            </a:extLst>
          </p:cNvPr>
          <p:cNvGrpSpPr/>
          <p:nvPr/>
        </p:nvGrpSpPr>
        <p:grpSpPr>
          <a:xfrm>
            <a:off x="3476409" y="2823408"/>
            <a:ext cx="5667591" cy="2320092"/>
            <a:chOff x="3476409" y="2823408"/>
            <a:chExt cx="5667591" cy="2320092"/>
          </a:xfrm>
        </p:grpSpPr>
        <p:pic>
          <p:nvPicPr>
            <p:cNvPr id="4" name="Picture 3">
              <a:extLst>
                <a:ext uri="{FF2B5EF4-FFF2-40B4-BE49-F238E27FC236}">
                  <a16:creationId xmlns:a16="http://schemas.microsoft.com/office/drawing/2014/main" id="{AB33624C-CF60-4AB7-9742-54EBFDBC326D}"/>
                </a:ext>
              </a:extLst>
            </p:cNvPr>
            <p:cNvPicPr>
              <a:picLocks noChangeAspect="1"/>
            </p:cNvPicPr>
            <p:nvPr/>
          </p:nvPicPr>
          <p:blipFill rotWithShape="1">
            <a:blip r:embed="rId5"/>
            <a:srcRect l="36899" t="18742" r="2946" b="37571"/>
            <a:stretch/>
          </p:blipFill>
          <p:spPr>
            <a:xfrm>
              <a:off x="3476409" y="2828260"/>
              <a:ext cx="5667591" cy="2315240"/>
            </a:xfrm>
            <a:prstGeom prst="rect">
              <a:avLst/>
            </a:prstGeom>
          </p:spPr>
        </p:pic>
        <p:pic>
          <p:nvPicPr>
            <p:cNvPr id="12" name="Picture 11">
              <a:extLst>
                <a:ext uri="{FF2B5EF4-FFF2-40B4-BE49-F238E27FC236}">
                  <a16:creationId xmlns:a16="http://schemas.microsoft.com/office/drawing/2014/main" id="{19279036-88B7-4684-8E94-66F22E3ADCFC}"/>
                </a:ext>
              </a:extLst>
            </p:cNvPr>
            <p:cNvPicPr>
              <a:picLocks noChangeAspect="1"/>
            </p:cNvPicPr>
            <p:nvPr/>
          </p:nvPicPr>
          <p:blipFill rotWithShape="1">
            <a:blip r:embed="rId4"/>
            <a:srcRect l="36940" t="18605" r="53842" b="76292"/>
            <a:stretch/>
          </p:blipFill>
          <p:spPr>
            <a:xfrm>
              <a:off x="3476409" y="2823408"/>
              <a:ext cx="930799" cy="273828"/>
            </a:xfrm>
            <a:prstGeom prst="rect">
              <a:avLst/>
            </a:prstGeom>
          </p:spPr>
        </p:pic>
      </p:grpSp>
      <p:pic>
        <p:nvPicPr>
          <p:cNvPr id="13" name="Picture 12">
            <a:extLst>
              <a:ext uri="{FF2B5EF4-FFF2-40B4-BE49-F238E27FC236}">
                <a16:creationId xmlns:a16="http://schemas.microsoft.com/office/drawing/2014/main" id="{62866CEB-0A9B-484A-8DD0-F21A62477261}"/>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79775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9"/>
          <p:cNvSpPr txBox="1">
            <a:spLocks noGrp="1"/>
          </p:cNvSpPr>
          <p:nvPr>
            <p:ph type="title"/>
          </p:nvPr>
        </p:nvSpPr>
        <p:spPr>
          <a:xfrm>
            <a:off x="722400" y="39283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ontent</a:t>
            </a:r>
            <a:endParaRPr dirty="0"/>
          </a:p>
        </p:txBody>
      </p:sp>
      <p:sp>
        <p:nvSpPr>
          <p:cNvPr id="993" name="Google Shape;993;p39"/>
          <p:cNvSpPr txBox="1">
            <a:spLocks noGrp="1"/>
          </p:cNvSpPr>
          <p:nvPr>
            <p:ph type="title" idx="2"/>
          </p:nvPr>
        </p:nvSpPr>
        <p:spPr>
          <a:xfrm>
            <a:off x="997741" y="1443568"/>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994" name="Google Shape;994;p39"/>
          <p:cNvSpPr txBox="1">
            <a:spLocks noGrp="1"/>
          </p:cNvSpPr>
          <p:nvPr>
            <p:ph type="title" idx="3"/>
          </p:nvPr>
        </p:nvSpPr>
        <p:spPr>
          <a:xfrm>
            <a:off x="4713491" y="1443568"/>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995" name="Google Shape;995;p39"/>
          <p:cNvSpPr txBox="1">
            <a:spLocks noGrp="1"/>
          </p:cNvSpPr>
          <p:nvPr>
            <p:ph type="title" idx="4"/>
          </p:nvPr>
        </p:nvSpPr>
        <p:spPr>
          <a:xfrm>
            <a:off x="997766" y="2544243"/>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996" name="Google Shape;996;p39"/>
          <p:cNvSpPr txBox="1">
            <a:spLocks noGrp="1"/>
          </p:cNvSpPr>
          <p:nvPr>
            <p:ph type="title" idx="5"/>
          </p:nvPr>
        </p:nvSpPr>
        <p:spPr>
          <a:xfrm>
            <a:off x="997766" y="3644918"/>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997" name="Google Shape;997;p39"/>
          <p:cNvSpPr txBox="1">
            <a:spLocks noGrp="1"/>
          </p:cNvSpPr>
          <p:nvPr>
            <p:ph type="subTitle" idx="1"/>
          </p:nvPr>
        </p:nvSpPr>
        <p:spPr>
          <a:xfrm>
            <a:off x="1923731" y="1251418"/>
            <a:ext cx="2350557" cy="115195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Introduction to the topic and the challenges of analysis</a:t>
            </a:r>
            <a:endParaRPr dirty="0"/>
          </a:p>
        </p:txBody>
      </p:sp>
      <p:sp>
        <p:nvSpPr>
          <p:cNvPr id="998" name="Google Shape;998;p39"/>
          <p:cNvSpPr txBox="1">
            <a:spLocks noGrp="1"/>
          </p:cNvSpPr>
          <p:nvPr>
            <p:ph type="subTitle" idx="6"/>
          </p:nvPr>
        </p:nvSpPr>
        <p:spPr>
          <a:xfrm>
            <a:off x="5639481" y="1567768"/>
            <a:ext cx="2902008" cy="6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General Dashboard: vision and features</a:t>
            </a:r>
            <a:endParaRPr dirty="0"/>
          </a:p>
        </p:txBody>
      </p:sp>
      <p:sp>
        <p:nvSpPr>
          <p:cNvPr id="999" name="Google Shape;999;p39"/>
          <p:cNvSpPr txBox="1">
            <a:spLocks noGrp="1"/>
          </p:cNvSpPr>
          <p:nvPr>
            <p:ph type="subTitle" idx="7"/>
          </p:nvPr>
        </p:nvSpPr>
        <p:spPr>
          <a:xfrm>
            <a:off x="1923854" y="2675531"/>
            <a:ext cx="2555875"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endParaRPr dirty="0"/>
          </a:p>
        </p:txBody>
      </p:sp>
      <p:sp>
        <p:nvSpPr>
          <p:cNvPr id="1000" name="Google Shape;1000;p39"/>
          <p:cNvSpPr txBox="1">
            <a:spLocks noGrp="1"/>
          </p:cNvSpPr>
          <p:nvPr>
            <p:ph type="subTitle" idx="8"/>
          </p:nvPr>
        </p:nvSpPr>
        <p:spPr>
          <a:xfrm>
            <a:off x="1923730" y="3769118"/>
            <a:ext cx="2442707"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Visualization of the data model</a:t>
            </a:r>
            <a:endParaRPr dirty="0"/>
          </a:p>
        </p:txBody>
      </p:sp>
      <p:sp>
        <p:nvSpPr>
          <p:cNvPr id="1001" name="Google Shape;1001;p39"/>
          <p:cNvSpPr txBox="1">
            <a:spLocks noGrp="1"/>
          </p:cNvSpPr>
          <p:nvPr>
            <p:ph type="title" idx="9"/>
          </p:nvPr>
        </p:nvSpPr>
        <p:spPr>
          <a:xfrm>
            <a:off x="4713417" y="2544243"/>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1003" name="Google Shape;1003;p39"/>
          <p:cNvSpPr txBox="1">
            <a:spLocks noGrp="1"/>
          </p:cNvSpPr>
          <p:nvPr>
            <p:ph type="subTitle" idx="14"/>
          </p:nvPr>
        </p:nvSpPr>
        <p:spPr>
          <a:xfrm>
            <a:off x="5639392" y="2668443"/>
            <a:ext cx="2618562"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Analysis results and conclusions</a:t>
            </a:r>
            <a:endParaRPr dirty="0"/>
          </a:p>
        </p:txBody>
      </p:sp>
      <p:pic>
        <p:nvPicPr>
          <p:cNvPr id="19" name="Picture 18">
            <a:extLst>
              <a:ext uri="{FF2B5EF4-FFF2-40B4-BE49-F238E27FC236}">
                <a16:creationId xmlns:a16="http://schemas.microsoft.com/office/drawing/2014/main" id="{997C3992-71D7-4A49-BB99-F3487BD459EC}"/>
              </a:ext>
            </a:extLst>
          </p:cNvPr>
          <p:cNvPicPr>
            <a:picLocks noChangeAspect="1"/>
          </p:cNvPicPr>
          <p:nvPr/>
        </p:nvPicPr>
        <p:blipFill>
          <a:blip r:embed="rId3"/>
          <a:stretch>
            <a:fillRect/>
          </a:stretch>
        </p:blipFill>
        <p:spPr>
          <a:xfrm>
            <a:off x="7905028" y="-100481"/>
            <a:ext cx="1351899" cy="1351899"/>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52932"/>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433637" y="3507410"/>
            <a:ext cx="2609135" cy="830997"/>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Best sellers by Region name(Store location)</a:t>
            </a:r>
            <a:r>
              <a:rPr lang="bg-BG" sz="1600" dirty="0">
                <a:solidFill>
                  <a:schemeClr val="bg1">
                    <a:lumMod val="75000"/>
                  </a:schemeClr>
                </a:solidFill>
                <a:latin typeface="Century Gothic" panose="020B0502020202020204" pitchFamily="34" charset="0"/>
              </a:rPr>
              <a:t> </a:t>
            </a:r>
            <a:r>
              <a:rPr lang="en-US" sz="1600" dirty="0">
                <a:solidFill>
                  <a:schemeClr val="bg1">
                    <a:lumMod val="75000"/>
                  </a:schemeClr>
                </a:solidFill>
                <a:latin typeface="Century Gothic" panose="020B0502020202020204" pitchFamily="34" charset="0"/>
              </a:rPr>
              <a:t>during </a:t>
            </a:r>
            <a:r>
              <a:rPr lang="en-US" sz="1600" b="1" dirty="0">
                <a:solidFill>
                  <a:schemeClr val="bg1">
                    <a:lumMod val="75000"/>
                  </a:schemeClr>
                </a:solidFill>
                <a:latin typeface="Century Gothic" panose="020B0502020202020204" pitchFamily="34" charset="0"/>
              </a:rPr>
              <a:t>Month 2</a:t>
            </a:r>
            <a:endParaRPr lang="bg-BG" sz="1600" b="1" dirty="0">
              <a:solidFill>
                <a:schemeClr val="bg1">
                  <a:lumMod val="75000"/>
                </a:schemeClr>
              </a:solidFill>
              <a:latin typeface="Century Gothic" panose="020B0502020202020204" pitchFamily="34" charset="0"/>
            </a:endParaRPr>
          </a:p>
        </p:txBody>
      </p:sp>
      <p:grpSp>
        <p:nvGrpSpPr>
          <p:cNvPr id="8" name="Group 7">
            <a:extLst>
              <a:ext uri="{FF2B5EF4-FFF2-40B4-BE49-F238E27FC236}">
                <a16:creationId xmlns:a16="http://schemas.microsoft.com/office/drawing/2014/main" id="{8BC7016D-6AB3-42EB-B3E3-E0619A2718B3}"/>
              </a:ext>
            </a:extLst>
          </p:cNvPr>
          <p:cNvGrpSpPr/>
          <p:nvPr/>
        </p:nvGrpSpPr>
        <p:grpSpPr>
          <a:xfrm>
            <a:off x="0" y="725632"/>
            <a:ext cx="5649980" cy="2357810"/>
            <a:chOff x="0" y="725632"/>
            <a:chExt cx="5649980" cy="2357810"/>
          </a:xfrm>
        </p:grpSpPr>
        <p:pic>
          <p:nvPicPr>
            <p:cNvPr id="3" name="Picture 2">
              <a:extLst>
                <a:ext uri="{FF2B5EF4-FFF2-40B4-BE49-F238E27FC236}">
                  <a16:creationId xmlns:a16="http://schemas.microsoft.com/office/drawing/2014/main" id="{1B03BFE8-6918-40D6-A475-3424950B404C}"/>
                </a:ext>
              </a:extLst>
            </p:cNvPr>
            <p:cNvPicPr>
              <a:picLocks noChangeAspect="1"/>
            </p:cNvPicPr>
            <p:nvPr/>
          </p:nvPicPr>
          <p:blipFill rotWithShape="1">
            <a:blip r:embed="rId3"/>
            <a:srcRect l="37054" t="18329" r="2946" b="37158"/>
            <a:stretch/>
          </p:blipFill>
          <p:spPr>
            <a:xfrm>
              <a:off x="0" y="725632"/>
              <a:ext cx="5649980" cy="2357810"/>
            </a:xfrm>
            <a:prstGeom prst="rect">
              <a:avLst/>
            </a:prstGeom>
          </p:spPr>
        </p:pic>
        <p:pic>
          <p:nvPicPr>
            <p:cNvPr id="11" name="Picture 10">
              <a:extLst>
                <a:ext uri="{FF2B5EF4-FFF2-40B4-BE49-F238E27FC236}">
                  <a16:creationId xmlns:a16="http://schemas.microsoft.com/office/drawing/2014/main" id="{5427928A-AF1C-43D9-8666-AC2E2CE372A9}"/>
                </a:ext>
              </a:extLst>
            </p:cNvPr>
            <p:cNvPicPr>
              <a:picLocks noChangeAspect="1"/>
            </p:cNvPicPr>
            <p:nvPr/>
          </p:nvPicPr>
          <p:blipFill rotWithShape="1">
            <a:blip r:embed="rId4"/>
            <a:srcRect l="36940" t="18605" r="53842" b="76292"/>
            <a:stretch/>
          </p:blipFill>
          <p:spPr>
            <a:xfrm>
              <a:off x="0" y="732720"/>
              <a:ext cx="930799" cy="273828"/>
            </a:xfrm>
            <a:prstGeom prst="rect">
              <a:avLst/>
            </a:prstGeom>
          </p:spPr>
        </p:pic>
      </p:grpSp>
      <p:grpSp>
        <p:nvGrpSpPr>
          <p:cNvPr id="9" name="Group 8">
            <a:extLst>
              <a:ext uri="{FF2B5EF4-FFF2-40B4-BE49-F238E27FC236}">
                <a16:creationId xmlns:a16="http://schemas.microsoft.com/office/drawing/2014/main" id="{AE683870-2D1E-4E1D-B560-FD9C2648EE43}"/>
              </a:ext>
            </a:extLst>
          </p:cNvPr>
          <p:cNvGrpSpPr/>
          <p:nvPr/>
        </p:nvGrpSpPr>
        <p:grpSpPr>
          <a:xfrm>
            <a:off x="3239333" y="2679405"/>
            <a:ext cx="5904667" cy="2464095"/>
            <a:chOff x="3239333" y="2679405"/>
            <a:chExt cx="5904667" cy="2464095"/>
          </a:xfrm>
        </p:grpSpPr>
        <p:pic>
          <p:nvPicPr>
            <p:cNvPr id="6" name="Picture 5">
              <a:extLst>
                <a:ext uri="{FF2B5EF4-FFF2-40B4-BE49-F238E27FC236}">
                  <a16:creationId xmlns:a16="http://schemas.microsoft.com/office/drawing/2014/main" id="{7EB22185-423F-4096-9909-5483140309A9}"/>
                </a:ext>
              </a:extLst>
            </p:cNvPr>
            <p:cNvPicPr>
              <a:picLocks noChangeAspect="1"/>
            </p:cNvPicPr>
            <p:nvPr/>
          </p:nvPicPr>
          <p:blipFill rotWithShape="1">
            <a:blip r:embed="rId5"/>
            <a:srcRect l="36976" t="18329" r="3024" b="37158"/>
            <a:stretch/>
          </p:blipFill>
          <p:spPr>
            <a:xfrm>
              <a:off x="3239333" y="2679405"/>
              <a:ext cx="5904667" cy="2464095"/>
            </a:xfrm>
            <a:prstGeom prst="rect">
              <a:avLst/>
            </a:prstGeom>
          </p:spPr>
        </p:pic>
        <p:pic>
          <p:nvPicPr>
            <p:cNvPr id="12" name="Picture 11">
              <a:extLst>
                <a:ext uri="{FF2B5EF4-FFF2-40B4-BE49-F238E27FC236}">
                  <a16:creationId xmlns:a16="http://schemas.microsoft.com/office/drawing/2014/main" id="{A7A2E7DC-CBAD-4F3D-A45E-F4E65CF8B49F}"/>
                </a:ext>
              </a:extLst>
            </p:cNvPr>
            <p:cNvPicPr>
              <a:picLocks noChangeAspect="1"/>
            </p:cNvPicPr>
            <p:nvPr/>
          </p:nvPicPr>
          <p:blipFill rotWithShape="1">
            <a:blip r:embed="rId4"/>
            <a:srcRect l="36940" t="18605" r="53842" b="76292"/>
            <a:stretch/>
          </p:blipFill>
          <p:spPr>
            <a:xfrm>
              <a:off x="3239333" y="2700669"/>
              <a:ext cx="956983" cy="273828"/>
            </a:xfrm>
            <a:prstGeom prst="rect">
              <a:avLst/>
            </a:prstGeom>
          </p:spPr>
        </p:pic>
      </p:grpSp>
      <p:pic>
        <p:nvPicPr>
          <p:cNvPr id="13" name="Picture 12">
            <a:extLst>
              <a:ext uri="{FF2B5EF4-FFF2-40B4-BE49-F238E27FC236}">
                <a16:creationId xmlns:a16="http://schemas.microsoft.com/office/drawing/2014/main" id="{0BB2FDC2-8932-4244-8ED0-89A0E4250C39}"/>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01135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8"/>
          <p:cNvSpPr txBox="1">
            <a:spLocks noGrp="1"/>
          </p:cNvSpPr>
          <p:nvPr>
            <p:ph type="title"/>
          </p:nvPr>
        </p:nvSpPr>
        <p:spPr>
          <a:xfrm>
            <a:off x="722400" y="152932"/>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Dashboard: vision and features</a:t>
            </a:r>
          </a:p>
        </p:txBody>
      </p:sp>
      <p:sp>
        <p:nvSpPr>
          <p:cNvPr id="10" name="TextBox 9">
            <a:extLst>
              <a:ext uri="{FF2B5EF4-FFF2-40B4-BE49-F238E27FC236}">
                <a16:creationId xmlns:a16="http://schemas.microsoft.com/office/drawing/2014/main" id="{00C01556-82AC-4412-AD06-4FB499FEE714}"/>
              </a:ext>
            </a:extLst>
          </p:cNvPr>
          <p:cNvSpPr txBox="1"/>
          <p:nvPr/>
        </p:nvSpPr>
        <p:spPr>
          <a:xfrm>
            <a:off x="433637" y="3507410"/>
            <a:ext cx="2609135" cy="830997"/>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600" dirty="0">
                <a:solidFill>
                  <a:schemeClr val="bg1">
                    <a:lumMod val="75000"/>
                  </a:schemeClr>
                </a:solidFill>
                <a:latin typeface="Century Gothic" panose="020B0502020202020204" pitchFamily="34" charset="0"/>
              </a:rPr>
              <a:t>Best sellers by Region name(Store location)</a:t>
            </a:r>
            <a:r>
              <a:rPr lang="bg-BG" sz="1600" dirty="0">
                <a:solidFill>
                  <a:schemeClr val="bg1">
                    <a:lumMod val="75000"/>
                  </a:schemeClr>
                </a:solidFill>
                <a:latin typeface="Century Gothic" panose="020B0502020202020204" pitchFamily="34" charset="0"/>
              </a:rPr>
              <a:t> </a:t>
            </a:r>
            <a:r>
              <a:rPr lang="en-US" sz="1600" dirty="0">
                <a:solidFill>
                  <a:schemeClr val="bg1">
                    <a:lumMod val="75000"/>
                  </a:schemeClr>
                </a:solidFill>
                <a:latin typeface="Century Gothic" panose="020B0502020202020204" pitchFamily="34" charset="0"/>
              </a:rPr>
              <a:t>during </a:t>
            </a:r>
            <a:r>
              <a:rPr lang="en-US" sz="1600" b="1" dirty="0">
                <a:solidFill>
                  <a:schemeClr val="bg1">
                    <a:lumMod val="75000"/>
                  </a:schemeClr>
                </a:solidFill>
                <a:latin typeface="Century Gothic" panose="020B0502020202020204" pitchFamily="34" charset="0"/>
              </a:rPr>
              <a:t>Month 3</a:t>
            </a:r>
            <a:endParaRPr lang="bg-BG" sz="1600" b="1" dirty="0">
              <a:solidFill>
                <a:schemeClr val="bg1">
                  <a:lumMod val="75000"/>
                </a:schemeClr>
              </a:solidFill>
              <a:latin typeface="Century Gothic" panose="020B0502020202020204" pitchFamily="34" charset="0"/>
            </a:endParaRPr>
          </a:p>
        </p:txBody>
      </p:sp>
      <p:grpSp>
        <p:nvGrpSpPr>
          <p:cNvPr id="8" name="Group 7">
            <a:extLst>
              <a:ext uri="{FF2B5EF4-FFF2-40B4-BE49-F238E27FC236}">
                <a16:creationId xmlns:a16="http://schemas.microsoft.com/office/drawing/2014/main" id="{16946D0D-FA4E-4155-8FA6-403F62173B2B}"/>
              </a:ext>
            </a:extLst>
          </p:cNvPr>
          <p:cNvGrpSpPr/>
          <p:nvPr/>
        </p:nvGrpSpPr>
        <p:grpSpPr>
          <a:xfrm>
            <a:off x="0" y="725632"/>
            <a:ext cx="5952421" cy="2464135"/>
            <a:chOff x="0" y="725632"/>
            <a:chExt cx="5952421" cy="2464135"/>
          </a:xfrm>
        </p:grpSpPr>
        <p:pic>
          <p:nvPicPr>
            <p:cNvPr id="4" name="Picture 3">
              <a:extLst>
                <a:ext uri="{FF2B5EF4-FFF2-40B4-BE49-F238E27FC236}">
                  <a16:creationId xmlns:a16="http://schemas.microsoft.com/office/drawing/2014/main" id="{EE333C34-A937-446F-870D-A7A010ABBD39}"/>
                </a:ext>
              </a:extLst>
            </p:cNvPr>
            <p:cNvPicPr>
              <a:picLocks noChangeAspect="1"/>
            </p:cNvPicPr>
            <p:nvPr/>
          </p:nvPicPr>
          <p:blipFill rotWithShape="1">
            <a:blip r:embed="rId3"/>
            <a:srcRect l="36976" t="18329" r="3101" b="37571"/>
            <a:stretch/>
          </p:blipFill>
          <p:spPr>
            <a:xfrm>
              <a:off x="0" y="725632"/>
              <a:ext cx="5952421" cy="2464135"/>
            </a:xfrm>
            <a:prstGeom prst="rect">
              <a:avLst/>
            </a:prstGeom>
          </p:spPr>
        </p:pic>
        <p:pic>
          <p:nvPicPr>
            <p:cNvPr id="11" name="Picture 10">
              <a:extLst>
                <a:ext uri="{FF2B5EF4-FFF2-40B4-BE49-F238E27FC236}">
                  <a16:creationId xmlns:a16="http://schemas.microsoft.com/office/drawing/2014/main" id="{013E7AE8-585B-4653-9A04-5C339AD4E8A6}"/>
                </a:ext>
              </a:extLst>
            </p:cNvPr>
            <p:cNvPicPr>
              <a:picLocks noChangeAspect="1"/>
            </p:cNvPicPr>
            <p:nvPr/>
          </p:nvPicPr>
          <p:blipFill rotWithShape="1">
            <a:blip r:embed="rId4"/>
            <a:srcRect l="36940" t="18605" r="53842" b="76292"/>
            <a:stretch/>
          </p:blipFill>
          <p:spPr>
            <a:xfrm>
              <a:off x="0" y="747539"/>
              <a:ext cx="964019" cy="273828"/>
            </a:xfrm>
            <a:prstGeom prst="rect">
              <a:avLst/>
            </a:prstGeom>
          </p:spPr>
        </p:pic>
      </p:grpSp>
      <p:grpSp>
        <p:nvGrpSpPr>
          <p:cNvPr id="9" name="Group 8">
            <a:extLst>
              <a:ext uri="{FF2B5EF4-FFF2-40B4-BE49-F238E27FC236}">
                <a16:creationId xmlns:a16="http://schemas.microsoft.com/office/drawing/2014/main" id="{DA7AA152-9BA5-478A-AC9C-B56897920053}"/>
              </a:ext>
            </a:extLst>
          </p:cNvPr>
          <p:cNvGrpSpPr/>
          <p:nvPr/>
        </p:nvGrpSpPr>
        <p:grpSpPr>
          <a:xfrm>
            <a:off x="3347755" y="2729023"/>
            <a:ext cx="5796245" cy="2414477"/>
            <a:chOff x="3347755" y="2729023"/>
            <a:chExt cx="5796245" cy="2414477"/>
          </a:xfrm>
        </p:grpSpPr>
        <p:pic>
          <p:nvPicPr>
            <p:cNvPr id="7" name="Picture 6">
              <a:extLst>
                <a:ext uri="{FF2B5EF4-FFF2-40B4-BE49-F238E27FC236}">
                  <a16:creationId xmlns:a16="http://schemas.microsoft.com/office/drawing/2014/main" id="{48843159-E137-4969-BEFE-6BF9E1182427}"/>
                </a:ext>
              </a:extLst>
            </p:cNvPr>
            <p:cNvPicPr>
              <a:picLocks noChangeAspect="1"/>
            </p:cNvPicPr>
            <p:nvPr/>
          </p:nvPicPr>
          <p:blipFill rotWithShape="1">
            <a:blip r:embed="rId5"/>
            <a:srcRect l="36976" t="18467" r="3101" b="37157"/>
            <a:stretch/>
          </p:blipFill>
          <p:spPr>
            <a:xfrm>
              <a:off x="3347755" y="2729023"/>
              <a:ext cx="5796245" cy="2414477"/>
            </a:xfrm>
            <a:prstGeom prst="rect">
              <a:avLst/>
            </a:prstGeom>
          </p:spPr>
        </p:pic>
        <p:pic>
          <p:nvPicPr>
            <p:cNvPr id="12" name="Picture 11">
              <a:extLst>
                <a:ext uri="{FF2B5EF4-FFF2-40B4-BE49-F238E27FC236}">
                  <a16:creationId xmlns:a16="http://schemas.microsoft.com/office/drawing/2014/main" id="{E7753800-75B1-47EF-90A5-247DFB8CE27F}"/>
                </a:ext>
              </a:extLst>
            </p:cNvPr>
            <p:cNvPicPr>
              <a:picLocks noChangeAspect="1"/>
            </p:cNvPicPr>
            <p:nvPr/>
          </p:nvPicPr>
          <p:blipFill rotWithShape="1">
            <a:blip r:embed="rId4"/>
            <a:srcRect l="36940" t="18605" r="53842" b="76292"/>
            <a:stretch/>
          </p:blipFill>
          <p:spPr>
            <a:xfrm>
              <a:off x="3347755" y="2736111"/>
              <a:ext cx="930799" cy="273828"/>
            </a:xfrm>
            <a:prstGeom prst="rect">
              <a:avLst/>
            </a:prstGeom>
          </p:spPr>
        </p:pic>
      </p:grpSp>
      <p:pic>
        <p:nvPicPr>
          <p:cNvPr id="13" name="Picture 12">
            <a:extLst>
              <a:ext uri="{FF2B5EF4-FFF2-40B4-BE49-F238E27FC236}">
                <a16:creationId xmlns:a16="http://schemas.microsoft.com/office/drawing/2014/main" id="{A601C93C-7D2A-4CD5-92D0-6CC90A865585}"/>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234697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2375" y="305583"/>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Analysis results and conclusions</a:t>
            </a:r>
          </a:p>
        </p:txBody>
      </p:sp>
      <p:sp>
        <p:nvSpPr>
          <p:cNvPr id="18" name="TextBox 17">
            <a:extLst>
              <a:ext uri="{FF2B5EF4-FFF2-40B4-BE49-F238E27FC236}">
                <a16:creationId xmlns:a16="http://schemas.microsoft.com/office/drawing/2014/main" id="{373E8489-6E0F-44CB-99ED-9EA79444D7AB}"/>
              </a:ext>
            </a:extLst>
          </p:cNvPr>
          <p:cNvSpPr txBox="1"/>
          <p:nvPr/>
        </p:nvSpPr>
        <p:spPr>
          <a:xfrm>
            <a:off x="1383307" y="1225227"/>
            <a:ext cx="6377335" cy="269304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buBlip>
                <a:blip r:embed="rId3">
                  <a:extLst>
                    <a:ext uri="{837473B0-CC2E-450A-ABE3-18F120FF3D39}">
                      <a1611:picAttrSrcUrl xmlns:a1611="http://schemas.microsoft.com/office/drawing/2016/11/main" r:id="rId4"/>
                    </a:ext>
                  </a:extLst>
                </a:blip>
              </a:buBlip>
            </a:pPr>
            <a:r>
              <a:rPr lang="en-US" sz="1300" dirty="0">
                <a:solidFill>
                  <a:schemeClr val="bg1"/>
                </a:solidFill>
                <a:latin typeface="Maven Pro" panose="020B0604020202020204" charset="0"/>
              </a:rPr>
              <a:t>Which categories of products are the best sellers and therefore what is the best selling product and which category does it belong to?</a:t>
            </a:r>
          </a:p>
          <a:p>
            <a:endParaRPr lang="en-US" sz="1300" dirty="0">
              <a:solidFill>
                <a:schemeClr val="bg1"/>
              </a:solidFill>
              <a:latin typeface="Maven Pro" panose="020B0604020202020204" charset="0"/>
            </a:endParaRPr>
          </a:p>
          <a:p>
            <a:r>
              <a:rPr lang="en-US" sz="1300" dirty="0">
                <a:solidFill>
                  <a:schemeClr val="bg1"/>
                </a:solidFill>
                <a:latin typeface="Maven Pro" panose="020B0604020202020204" charset="0"/>
              </a:rPr>
              <a:t>                                  </a:t>
            </a:r>
          </a:p>
          <a:p>
            <a:pPr marL="285750" indent="-285750">
              <a:buClr>
                <a:srgbClr val="00649F"/>
              </a:buClr>
              <a:buFont typeface="Wingdings" panose="05000000000000000000" pitchFamily="2" charset="2"/>
              <a:buChar char="§"/>
            </a:pPr>
            <a:r>
              <a:rPr lang="en-US" sz="1300" b="1" i="1" dirty="0">
                <a:solidFill>
                  <a:srgbClr val="C00000"/>
                </a:solidFill>
                <a:latin typeface="Maven Pro" panose="020B0604020202020204" charset="0"/>
              </a:rPr>
              <a:t>Bar chart: </a:t>
            </a:r>
            <a:r>
              <a:rPr lang="en-US" sz="1300" b="1" dirty="0">
                <a:solidFill>
                  <a:schemeClr val="bg1"/>
                </a:solidFill>
                <a:latin typeface="Maven Pro" panose="020B0604020202020204" charset="0"/>
              </a:rPr>
              <a:t>The category with the highest value (highest column) is category 2 (Bread and bakery products) and it probably contains the best-selling products. </a:t>
            </a:r>
          </a:p>
          <a:p>
            <a:pPr marL="285750" indent="-285750">
              <a:buClr>
                <a:srgbClr val="00649F"/>
              </a:buClr>
              <a:buFont typeface="Wingdings" panose="05000000000000000000" pitchFamily="2" charset="2"/>
              <a:buChar char="§"/>
            </a:pPr>
            <a:endParaRPr lang="en-US" sz="1300" b="1" i="1"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b="1" i="1" dirty="0">
                <a:solidFill>
                  <a:srgbClr val="C00000"/>
                </a:solidFill>
                <a:latin typeface="Maven Pro" panose="020B0604020202020204" charset="0"/>
              </a:rPr>
              <a:t>Pie chart: </a:t>
            </a:r>
            <a:r>
              <a:rPr lang="en-US" sz="1300" b="1" dirty="0">
                <a:solidFill>
                  <a:srgbClr val="00649F"/>
                </a:solidFill>
                <a:latin typeface="Maven Pro" panose="020B0604020202020204" charset="0"/>
              </a:rPr>
              <a:t>Category 2 </a:t>
            </a:r>
            <a:r>
              <a:rPr lang="en-US" sz="1300" b="1" dirty="0">
                <a:solidFill>
                  <a:schemeClr val="bg1"/>
                </a:solidFill>
                <a:latin typeface="Maven Pro" panose="020B0604020202020204" charset="0"/>
              </a:rPr>
              <a:t>(Bread and bakery products) </a:t>
            </a:r>
            <a:r>
              <a:rPr lang="en-US" sz="1300" b="1" dirty="0">
                <a:solidFill>
                  <a:srgbClr val="00649F"/>
                </a:solidFill>
                <a:latin typeface="Maven Pro" panose="020B0604020202020204" charset="0"/>
              </a:rPr>
              <a:t>and Category 1 (Fresh fruit and vegetables) took the top positions with the highest percentages (23.4%).</a:t>
            </a:r>
            <a:r>
              <a:rPr lang="bg-BG" sz="1300" b="1" dirty="0">
                <a:solidFill>
                  <a:srgbClr val="00649F"/>
                </a:solidFill>
                <a:latin typeface="Maven Pro" panose="020B0604020202020204" charset="0"/>
              </a:rPr>
              <a:t> </a:t>
            </a:r>
            <a:r>
              <a:rPr lang="en-US" sz="1300" b="1" dirty="0">
                <a:solidFill>
                  <a:srgbClr val="00649F"/>
                </a:solidFill>
                <a:latin typeface="Maven Pro" panose="020B0604020202020204" charset="0"/>
              </a:rPr>
              <a:t>The best selling product (15,8%) is product ID 103</a:t>
            </a:r>
            <a:r>
              <a:rPr lang="bg-BG" sz="1300" b="1" dirty="0">
                <a:solidFill>
                  <a:srgbClr val="00649F"/>
                </a:solidFill>
                <a:latin typeface="Maven Pro" panose="020B0604020202020204" charset="0"/>
              </a:rPr>
              <a:t> </a:t>
            </a:r>
            <a:r>
              <a:rPr lang="en-US" sz="1300" b="1" dirty="0">
                <a:solidFill>
                  <a:srgbClr val="00649F"/>
                </a:solidFill>
                <a:latin typeface="Maven Pro" panose="020B0604020202020204" charset="0"/>
              </a:rPr>
              <a:t>(Olives).  </a:t>
            </a:r>
          </a:p>
          <a:p>
            <a:r>
              <a:rPr lang="en-US" sz="1300" dirty="0">
                <a:solidFill>
                  <a:schemeClr val="bg1"/>
                </a:solidFill>
                <a:latin typeface="Maven Pro" panose="020B0604020202020204" charset="0"/>
              </a:rPr>
              <a:t>                                  </a:t>
            </a:r>
          </a:p>
          <a:p>
            <a:r>
              <a:rPr lang="en-US" sz="1300" dirty="0">
                <a:solidFill>
                  <a:schemeClr val="bg1"/>
                </a:solidFill>
                <a:latin typeface="Maven Pro" panose="020B0604020202020204" charset="0"/>
              </a:rPr>
              <a:t>                                  </a:t>
            </a:r>
          </a:p>
        </p:txBody>
      </p:sp>
      <p:pic>
        <p:nvPicPr>
          <p:cNvPr id="4" name="Picture 3">
            <a:extLst>
              <a:ext uri="{FF2B5EF4-FFF2-40B4-BE49-F238E27FC236}">
                <a16:creationId xmlns:a16="http://schemas.microsoft.com/office/drawing/2014/main" id="{B68411D5-5017-4E5B-8604-C72E8026B129}"/>
              </a:ext>
            </a:extLst>
          </p:cNvPr>
          <p:cNvPicPr>
            <a:picLocks noChangeAspect="1"/>
          </p:cNvPicPr>
          <p:nvPr/>
        </p:nvPicPr>
        <p:blipFill>
          <a:blip r:embed="rId5"/>
          <a:stretch>
            <a:fillRect/>
          </a:stretch>
        </p:blipFill>
        <p:spPr>
          <a:xfrm>
            <a:off x="-56731" y="-50372"/>
            <a:ext cx="671440" cy="671440"/>
          </a:xfrm>
          <a:prstGeom prst="rect">
            <a:avLst/>
          </a:prstGeom>
          <a:ln>
            <a:noFill/>
          </a:ln>
          <a:effectLst>
            <a:softEdge rad="1125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2375" y="305583"/>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Analysis results and conclusions</a:t>
            </a:r>
          </a:p>
        </p:txBody>
      </p:sp>
      <p:grpSp>
        <p:nvGrpSpPr>
          <p:cNvPr id="34" name="Group 33">
            <a:extLst>
              <a:ext uri="{FF2B5EF4-FFF2-40B4-BE49-F238E27FC236}">
                <a16:creationId xmlns:a16="http://schemas.microsoft.com/office/drawing/2014/main" id="{5DD23197-1FC7-4FEA-8949-8445CFEA3BE7}"/>
              </a:ext>
            </a:extLst>
          </p:cNvPr>
          <p:cNvGrpSpPr/>
          <p:nvPr/>
        </p:nvGrpSpPr>
        <p:grpSpPr>
          <a:xfrm>
            <a:off x="1368605" y="1419354"/>
            <a:ext cx="6406789" cy="2304791"/>
            <a:chOff x="514812" y="1999044"/>
            <a:chExt cx="6233318" cy="2292935"/>
          </a:xfrm>
        </p:grpSpPr>
        <p:sp>
          <p:nvSpPr>
            <p:cNvPr id="35" name="TextBox 34">
              <a:extLst>
                <a:ext uri="{FF2B5EF4-FFF2-40B4-BE49-F238E27FC236}">
                  <a16:creationId xmlns:a16="http://schemas.microsoft.com/office/drawing/2014/main" id="{4A925FC9-EC4C-4B34-9F66-F549810D87BB}"/>
                </a:ext>
              </a:extLst>
            </p:cNvPr>
            <p:cNvSpPr txBox="1"/>
            <p:nvPr/>
          </p:nvSpPr>
          <p:spPr>
            <a:xfrm>
              <a:off x="514812" y="1999044"/>
              <a:ext cx="6233318" cy="209288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endParaRPr lang="en-US" sz="1300" dirty="0">
                <a:solidFill>
                  <a:schemeClr val="bg1"/>
                </a:solidFill>
                <a:latin typeface="Maven Pro" panose="020B0604020202020204" charset="0"/>
              </a:endParaRPr>
            </a:p>
            <a:p>
              <a:pPr marL="285750" indent="-285750">
                <a:buBlip>
                  <a:blip r:embed="rId3">
                    <a:extLst>
                      <a:ext uri="{837473B0-CC2E-450A-ABE3-18F120FF3D39}">
                        <a1611:picAttrSrcUrl xmlns:a1611="http://schemas.microsoft.com/office/drawing/2016/11/main" r:id="rId4"/>
                      </a:ext>
                    </a:extLst>
                  </a:blip>
                </a:buBlip>
              </a:pPr>
              <a:r>
                <a:rPr lang="en-US" sz="1300" dirty="0">
                  <a:solidFill>
                    <a:schemeClr val="bg1"/>
                  </a:solidFill>
                  <a:latin typeface="Maven Pro" panose="020B0604020202020204" charset="0"/>
                </a:rPr>
                <a:t>What is the difference in sales between large hypermarkets (in big cities) and smaller stores in the Kaufland network?</a:t>
              </a:r>
              <a:endParaRPr lang="bg-BG" sz="1300" dirty="0">
                <a:solidFill>
                  <a:schemeClr val="bg1"/>
                </a:solidFill>
                <a:latin typeface="Maven Pro" panose="020B0604020202020204" charset="0"/>
              </a:endParaRPr>
            </a:p>
            <a:p>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b="1" dirty="0">
                  <a:solidFill>
                    <a:schemeClr val="bg1"/>
                  </a:solidFill>
                  <a:latin typeface="Maven Pro" panose="020B0604020202020204" charset="0"/>
                </a:rPr>
                <a:t>The </a:t>
              </a:r>
              <a:r>
                <a:rPr lang="en-US" sz="1300" b="1" dirty="0">
                  <a:solidFill>
                    <a:srgbClr val="C00000"/>
                  </a:solidFill>
                  <a:latin typeface="Maven Pro" panose="020B0604020202020204" charset="0"/>
                </a:rPr>
                <a:t>pie chart </a:t>
              </a:r>
              <a:r>
                <a:rPr lang="en-US" sz="1300" b="1" dirty="0">
                  <a:solidFill>
                    <a:schemeClr val="bg1"/>
                  </a:solidFill>
                  <a:latin typeface="Maven Pro" panose="020B0604020202020204" charset="0"/>
                </a:rPr>
                <a:t>shows that hypermarkets dominate with approximately 55% of sales compared to 45% for supermarkets.</a:t>
              </a:r>
              <a:endParaRPr lang="bg-BG" sz="1300" b="1"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b="1"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b="1" dirty="0">
                  <a:solidFill>
                    <a:schemeClr val="bg1"/>
                  </a:solidFill>
                  <a:latin typeface="Maven Pro" panose="020B0604020202020204" charset="0"/>
                </a:rPr>
                <a:t>The </a:t>
              </a:r>
              <a:r>
                <a:rPr lang="en-US" sz="1300" b="1" dirty="0">
                  <a:solidFill>
                    <a:srgbClr val="C00000"/>
                  </a:solidFill>
                  <a:latin typeface="Maven Pro" panose="020B0604020202020204" charset="0"/>
                </a:rPr>
                <a:t>bar chart </a:t>
              </a:r>
              <a:r>
                <a:rPr lang="en-US" sz="1300" b="1" dirty="0">
                  <a:solidFill>
                    <a:schemeClr val="bg1"/>
                  </a:solidFill>
                  <a:latin typeface="Maven Pro" panose="020B0604020202020204" charset="0"/>
                </a:rPr>
                <a:t>provides more detail on total sales by different store types or regions.</a:t>
              </a:r>
            </a:p>
            <a:p>
              <a:pPr marL="285750" indent="-285750">
                <a:buBlip>
                  <a:blip r:embed="rId3">
                    <a:extLst>
                      <a:ext uri="{837473B0-CC2E-450A-ABE3-18F120FF3D39}">
                        <a1611:picAttrSrcUrl xmlns:a1611="http://schemas.microsoft.com/office/drawing/2016/11/main" r:id="rId4"/>
                      </a:ext>
                    </a:extLst>
                  </a:blip>
                </a:buBlip>
              </a:pPr>
              <a:endParaRPr lang="en-US" sz="1300" dirty="0">
                <a:solidFill>
                  <a:schemeClr val="bg1"/>
                </a:solidFill>
                <a:latin typeface="Maven Pro" panose="020B0604020202020204" charset="0"/>
              </a:endParaRPr>
            </a:p>
          </p:txBody>
        </p:sp>
        <p:grpSp>
          <p:nvGrpSpPr>
            <p:cNvPr id="36" name="Google Shape;1224;p47">
              <a:extLst>
                <a:ext uri="{FF2B5EF4-FFF2-40B4-BE49-F238E27FC236}">
                  <a16:creationId xmlns:a16="http://schemas.microsoft.com/office/drawing/2014/main" id="{C6F3F54F-8B61-4A22-B92B-36B33A4EF98E}"/>
                </a:ext>
              </a:extLst>
            </p:cNvPr>
            <p:cNvGrpSpPr/>
            <p:nvPr/>
          </p:nvGrpSpPr>
          <p:grpSpPr>
            <a:xfrm>
              <a:off x="6351181" y="3901101"/>
              <a:ext cx="396949" cy="390878"/>
              <a:chOff x="7254672" y="1567552"/>
              <a:chExt cx="461065" cy="446886"/>
            </a:xfrm>
          </p:grpSpPr>
          <p:sp>
            <p:nvSpPr>
              <p:cNvPr id="37" name="Google Shape;1225;p47">
                <a:extLst>
                  <a:ext uri="{FF2B5EF4-FFF2-40B4-BE49-F238E27FC236}">
                    <a16:creationId xmlns:a16="http://schemas.microsoft.com/office/drawing/2014/main" id="{B900793B-A4B3-49AD-A88D-AEE0445084A7}"/>
                  </a:ext>
                </a:extLst>
              </p:cNvPr>
              <p:cNvSpPr/>
              <p:nvPr/>
            </p:nvSpPr>
            <p:spPr>
              <a:xfrm>
                <a:off x="7254672" y="1675452"/>
                <a:ext cx="259604" cy="259611"/>
              </a:xfrm>
              <a:custGeom>
                <a:avLst/>
                <a:gdLst/>
                <a:ahLst/>
                <a:cxnLst/>
                <a:rect l="l" t="t" r="r" b="b"/>
                <a:pathLst>
                  <a:path w="259604" h="259611" extrusionOk="0">
                    <a:moveTo>
                      <a:pt x="251971" y="115993"/>
                    </a:moveTo>
                    <a:lnTo>
                      <a:pt x="143980" y="115993"/>
                    </a:lnTo>
                    <a:lnTo>
                      <a:pt x="143980" y="7472"/>
                    </a:lnTo>
                    <a:cubicBezTo>
                      <a:pt x="143980" y="3345"/>
                      <a:pt x="140636" y="0"/>
                      <a:pt x="136508" y="0"/>
                    </a:cubicBezTo>
                    <a:lnTo>
                      <a:pt x="129801" y="0"/>
                    </a:lnTo>
                    <a:cubicBezTo>
                      <a:pt x="31549" y="0"/>
                      <a:pt x="-41554" y="109725"/>
                      <a:pt x="26594" y="213076"/>
                    </a:cubicBezTo>
                    <a:cubicBezTo>
                      <a:pt x="31863" y="221069"/>
                      <a:pt x="38742" y="227894"/>
                      <a:pt x="46736" y="233154"/>
                    </a:cubicBezTo>
                    <a:cubicBezTo>
                      <a:pt x="152370" y="302606"/>
                      <a:pt x="264577" y="224612"/>
                      <a:pt x="259434" y="123096"/>
                    </a:cubicBezTo>
                    <a:cubicBezTo>
                      <a:pt x="259236" y="119122"/>
                      <a:pt x="255945" y="116002"/>
                      <a:pt x="251971" y="116002"/>
                    </a:cubicBezTo>
                    <a:close/>
                    <a:moveTo>
                      <a:pt x="27413" y="133203"/>
                    </a:moveTo>
                    <a:cubicBezTo>
                      <a:pt x="25803" y="80008"/>
                      <a:pt x="65079" y="35481"/>
                      <a:pt x="116106" y="28746"/>
                    </a:cubicBezTo>
                    <a:lnTo>
                      <a:pt x="116106" y="130056"/>
                    </a:lnTo>
                    <a:cubicBezTo>
                      <a:pt x="116106" y="137680"/>
                      <a:pt x="122293" y="143867"/>
                      <a:pt x="129918" y="143867"/>
                    </a:cubicBezTo>
                    <a:lnTo>
                      <a:pt x="230813" y="143867"/>
                    </a:lnTo>
                    <a:cubicBezTo>
                      <a:pt x="223908" y="194751"/>
                      <a:pt x="179408" y="233855"/>
                      <a:pt x="126294" y="232192"/>
                    </a:cubicBezTo>
                    <a:cubicBezTo>
                      <a:pt x="72596" y="230510"/>
                      <a:pt x="29040" y="186901"/>
                      <a:pt x="27413" y="133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38" name="Google Shape;1226;p47">
                <a:extLst>
                  <a:ext uri="{FF2B5EF4-FFF2-40B4-BE49-F238E27FC236}">
                    <a16:creationId xmlns:a16="http://schemas.microsoft.com/office/drawing/2014/main" id="{3D49CD3B-E3C7-4603-830F-F4FCA878642D}"/>
                  </a:ext>
                </a:extLst>
              </p:cNvPr>
              <p:cNvSpPr/>
              <p:nvPr/>
            </p:nvSpPr>
            <p:spPr>
              <a:xfrm>
                <a:off x="7416627" y="1630727"/>
                <a:ext cx="143264" cy="143623"/>
              </a:xfrm>
              <a:custGeom>
                <a:avLst/>
                <a:gdLst/>
                <a:ahLst/>
                <a:cxnLst/>
                <a:rect l="l" t="t" r="r" b="b"/>
                <a:pathLst>
                  <a:path w="143264" h="143623" extrusionOk="0">
                    <a:moveTo>
                      <a:pt x="9" y="13811"/>
                    </a:moveTo>
                    <a:lnTo>
                      <a:pt x="9" y="129813"/>
                    </a:lnTo>
                    <a:cubicBezTo>
                      <a:pt x="9" y="137438"/>
                      <a:pt x="6195" y="143624"/>
                      <a:pt x="13820" y="143624"/>
                    </a:cubicBezTo>
                    <a:lnTo>
                      <a:pt x="129453" y="143624"/>
                    </a:lnTo>
                    <a:cubicBezTo>
                      <a:pt x="137087" y="143624"/>
                      <a:pt x="143264" y="137429"/>
                      <a:pt x="143264" y="129795"/>
                    </a:cubicBezTo>
                    <a:cubicBezTo>
                      <a:pt x="143255" y="58104"/>
                      <a:pt x="84656" y="0"/>
                      <a:pt x="13811" y="0"/>
                    </a:cubicBezTo>
                    <a:cubicBezTo>
                      <a:pt x="6186" y="0"/>
                      <a:pt x="0" y="6186"/>
                      <a:pt x="0" y="13811"/>
                    </a:cubicBezTo>
                    <a:close/>
                    <a:moveTo>
                      <a:pt x="26984" y="115750"/>
                    </a:moveTo>
                    <a:lnTo>
                      <a:pt x="26984" y="28360"/>
                    </a:lnTo>
                    <a:cubicBezTo>
                      <a:pt x="72104" y="34663"/>
                      <a:pt x="107918" y="70603"/>
                      <a:pt x="114059" y="115750"/>
                    </a:cubicBezTo>
                    <a:lnTo>
                      <a:pt x="26984" y="1157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39" name="Google Shape;1227;p47">
                <a:extLst>
                  <a:ext uri="{FF2B5EF4-FFF2-40B4-BE49-F238E27FC236}">
                    <a16:creationId xmlns:a16="http://schemas.microsoft.com/office/drawing/2014/main" id="{EC8FB46A-673F-4F12-9DAD-C019CFE0B214}"/>
                  </a:ext>
                </a:extLst>
              </p:cNvPr>
              <p:cNvSpPr/>
              <p:nvPr/>
            </p:nvSpPr>
            <p:spPr>
              <a:xfrm>
                <a:off x="7585884" y="1567552"/>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0" name="Google Shape;1228;p47">
                <a:extLst>
                  <a:ext uri="{FF2B5EF4-FFF2-40B4-BE49-F238E27FC236}">
                    <a16:creationId xmlns:a16="http://schemas.microsoft.com/office/drawing/2014/main" id="{EA9AA206-30E0-4A50-839B-B76FCFC8B6BB}"/>
                  </a:ext>
                </a:extLst>
              </p:cNvPr>
              <p:cNvSpPr/>
              <p:nvPr/>
            </p:nvSpPr>
            <p:spPr>
              <a:xfrm>
                <a:off x="7585749" y="1609813"/>
                <a:ext cx="129988" cy="27874"/>
              </a:xfrm>
              <a:custGeom>
                <a:avLst/>
                <a:gdLst/>
                <a:ahLst/>
                <a:cxnLst/>
                <a:rect l="l" t="t" r="r" b="b"/>
                <a:pathLst>
                  <a:path w="129988" h="27874" extrusionOk="0">
                    <a:moveTo>
                      <a:pt x="116049" y="0"/>
                    </a:moveTo>
                    <a:lnTo>
                      <a:pt x="14137" y="0"/>
                    </a:lnTo>
                    <a:cubicBezTo>
                      <a:pt x="7726" y="0"/>
                      <a:pt x="1909" y="4244"/>
                      <a:pt x="416" y="10484"/>
                    </a:cubicBezTo>
                    <a:cubicBezTo>
                      <a:pt x="-1796" y="19683"/>
                      <a:pt x="5119" y="27874"/>
                      <a:pt x="13939" y="27874"/>
                    </a:cubicBezTo>
                    <a:lnTo>
                      <a:pt x="115851" y="27874"/>
                    </a:lnTo>
                    <a:cubicBezTo>
                      <a:pt x="122262" y="27874"/>
                      <a:pt x="128080" y="23630"/>
                      <a:pt x="129572" y="17390"/>
                    </a:cubicBezTo>
                    <a:cubicBezTo>
                      <a:pt x="131784" y="8191"/>
                      <a:pt x="124879" y="0"/>
                      <a:pt x="116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1" name="Google Shape;1229;p47">
                <a:extLst>
                  <a:ext uri="{FF2B5EF4-FFF2-40B4-BE49-F238E27FC236}">
                    <a16:creationId xmlns:a16="http://schemas.microsoft.com/office/drawing/2014/main" id="{3C063169-A245-4F3B-A07A-CFB771B7C598}"/>
                  </a:ext>
                </a:extLst>
              </p:cNvPr>
              <p:cNvSpPr/>
              <p:nvPr/>
            </p:nvSpPr>
            <p:spPr>
              <a:xfrm>
                <a:off x="7549180" y="1791444"/>
                <a:ext cx="68584" cy="27874"/>
              </a:xfrm>
              <a:custGeom>
                <a:avLst/>
                <a:gdLst/>
                <a:ahLst/>
                <a:cxnLst/>
                <a:rect l="l" t="t" r="r" b="b"/>
                <a:pathLst>
                  <a:path w="68584" h="27874" extrusionOk="0">
                    <a:moveTo>
                      <a:pt x="54645" y="0"/>
                    </a:moveTo>
                    <a:lnTo>
                      <a:pt x="14137" y="0"/>
                    </a:lnTo>
                    <a:cubicBezTo>
                      <a:pt x="7726" y="0"/>
                      <a:pt x="1909" y="4244"/>
                      <a:pt x="416" y="10484"/>
                    </a:cubicBezTo>
                    <a:cubicBezTo>
                      <a:pt x="-1796" y="19683"/>
                      <a:pt x="5119" y="27874"/>
                      <a:pt x="13939" y="27874"/>
                    </a:cubicBezTo>
                    <a:lnTo>
                      <a:pt x="54447" y="27874"/>
                    </a:lnTo>
                    <a:cubicBezTo>
                      <a:pt x="60858" y="27874"/>
                      <a:pt x="66676" y="23630"/>
                      <a:pt x="68168" y="17390"/>
                    </a:cubicBezTo>
                    <a:cubicBezTo>
                      <a:pt x="70380" y="8191"/>
                      <a:pt x="63466" y="0"/>
                      <a:pt x="546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2" name="Google Shape;1230;p47">
                <a:extLst>
                  <a:ext uri="{FF2B5EF4-FFF2-40B4-BE49-F238E27FC236}">
                    <a16:creationId xmlns:a16="http://schemas.microsoft.com/office/drawing/2014/main" id="{6266139C-56D1-4944-A873-9EABBE30A669}"/>
                  </a:ext>
                </a:extLst>
              </p:cNvPr>
              <p:cNvSpPr/>
              <p:nvPr/>
            </p:nvSpPr>
            <p:spPr>
              <a:xfrm>
                <a:off x="7626382" y="1791444"/>
                <a:ext cx="84463" cy="27874"/>
              </a:xfrm>
              <a:custGeom>
                <a:avLst/>
                <a:gdLst/>
                <a:ahLst/>
                <a:cxnLst/>
                <a:rect l="l" t="t" r="r" b="b"/>
                <a:pathLst>
                  <a:path w="84463" h="27874" extrusionOk="0">
                    <a:moveTo>
                      <a:pt x="70524" y="0"/>
                    </a:moveTo>
                    <a:lnTo>
                      <a:pt x="14137" y="0"/>
                    </a:lnTo>
                    <a:cubicBezTo>
                      <a:pt x="7726" y="0"/>
                      <a:pt x="1909" y="4244"/>
                      <a:pt x="416" y="10484"/>
                    </a:cubicBezTo>
                    <a:cubicBezTo>
                      <a:pt x="-1796" y="19683"/>
                      <a:pt x="5119" y="27874"/>
                      <a:pt x="13939" y="27874"/>
                    </a:cubicBezTo>
                    <a:lnTo>
                      <a:pt x="70326" y="27874"/>
                    </a:lnTo>
                    <a:cubicBezTo>
                      <a:pt x="76738" y="27874"/>
                      <a:pt x="82555" y="23630"/>
                      <a:pt x="84048" y="17390"/>
                    </a:cubicBezTo>
                    <a:cubicBezTo>
                      <a:pt x="86260" y="8191"/>
                      <a:pt x="79345" y="0"/>
                      <a:pt x="7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3" name="Google Shape;1231;p47">
                <a:extLst>
                  <a:ext uri="{FF2B5EF4-FFF2-40B4-BE49-F238E27FC236}">
                    <a16:creationId xmlns:a16="http://schemas.microsoft.com/office/drawing/2014/main" id="{7769B457-135A-48FA-94FB-C41B976C8EC5}"/>
                  </a:ext>
                </a:extLst>
              </p:cNvPr>
              <p:cNvSpPr/>
              <p:nvPr/>
            </p:nvSpPr>
            <p:spPr>
              <a:xfrm>
                <a:off x="7548766" y="183370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4" name="Google Shape;1232;p47">
                <a:extLst>
                  <a:ext uri="{FF2B5EF4-FFF2-40B4-BE49-F238E27FC236}">
                    <a16:creationId xmlns:a16="http://schemas.microsoft.com/office/drawing/2014/main" id="{652CC125-8F64-4A24-A1FB-258DE3274429}"/>
                  </a:ext>
                </a:extLst>
              </p:cNvPr>
              <p:cNvSpPr/>
              <p:nvPr/>
            </p:nvSpPr>
            <p:spPr>
              <a:xfrm>
                <a:off x="7548766" y="187686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5" name="Google Shape;1233;p47">
                <a:extLst>
                  <a:ext uri="{FF2B5EF4-FFF2-40B4-BE49-F238E27FC236}">
                    <a16:creationId xmlns:a16="http://schemas.microsoft.com/office/drawing/2014/main" id="{BD9D0D11-0F65-4AA1-9F49-0EAF3C93528E}"/>
                  </a:ext>
                </a:extLst>
              </p:cNvPr>
              <p:cNvSpPr/>
              <p:nvPr/>
            </p:nvSpPr>
            <p:spPr>
              <a:xfrm>
                <a:off x="7472526" y="1944303"/>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6" name="Google Shape;1234;p47">
                <a:extLst>
                  <a:ext uri="{FF2B5EF4-FFF2-40B4-BE49-F238E27FC236}">
                    <a16:creationId xmlns:a16="http://schemas.microsoft.com/office/drawing/2014/main" id="{96F13563-AE7A-491B-B083-C7533E720642}"/>
                  </a:ext>
                </a:extLst>
              </p:cNvPr>
              <p:cNvSpPr/>
              <p:nvPr/>
            </p:nvSpPr>
            <p:spPr>
              <a:xfrm>
                <a:off x="7472229" y="1986564"/>
                <a:ext cx="165334" cy="27874"/>
              </a:xfrm>
              <a:custGeom>
                <a:avLst/>
                <a:gdLst/>
                <a:ahLst/>
                <a:cxnLst/>
                <a:rect l="l" t="t" r="r" b="b"/>
                <a:pathLst>
                  <a:path w="165334" h="27874" extrusionOk="0">
                    <a:moveTo>
                      <a:pt x="151395" y="0"/>
                    </a:moveTo>
                    <a:lnTo>
                      <a:pt x="14137" y="0"/>
                    </a:lnTo>
                    <a:cubicBezTo>
                      <a:pt x="7726" y="0"/>
                      <a:pt x="1909" y="4244"/>
                      <a:pt x="416" y="10484"/>
                    </a:cubicBezTo>
                    <a:cubicBezTo>
                      <a:pt x="-1796" y="19683"/>
                      <a:pt x="5119" y="27874"/>
                      <a:pt x="13939" y="27874"/>
                    </a:cubicBezTo>
                    <a:lnTo>
                      <a:pt x="151197" y="27874"/>
                    </a:lnTo>
                    <a:cubicBezTo>
                      <a:pt x="157609" y="27874"/>
                      <a:pt x="163426" y="23630"/>
                      <a:pt x="164919" y="17390"/>
                    </a:cubicBezTo>
                    <a:cubicBezTo>
                      <a:pt x="167131" y="8191"/>
                      <a:pt x="160216" y="0"/>
                      <a:pt x="15139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7" name="Google Shape;1235;p47">
                <a:extLst>
                  <a:ext uri="{FF2B5EF4-FFF2-40B4-BE49-F238E27FC236}">
                    <a16:creationId xmlns:a16="http://schemas.microsoft.com/office/drawing/2014/main" id="{79189B9F-6892-47C1-B63D-A2FA49D58876}"/>
                  </a:ext>
                </a:extLst>
              </p:cNvPr>
              <p:cNvSpPr/>
              <p:nvPr/>
            </p:nvSpPr>
            <p:spPr>
              <a:xfrm>
                <a:off x="7490368" y="1567552"/>
                <a:ext cx="82384" cy="73716"/>
              </a:xfrm>
              <a:custGeom>
                <a:avLst/>
                <a:gdLst/>
                <a:ahLst/>
                <a:cxnLst/>
                <a:rect l="l" t="t" r="r" b="b"/>
                <a:pathLst>
                  <a:path w="82384" h="73716" extrusionOk="0">
                    <a:moveTo>
                      <a:pt x="68445" y="0"/>
                    </a:moveTo>
                    <a:lnTo>
                      <a:pt x="14405" y="0"/>
                    </a:lnTo>
                    <a:cubicBezTo>
                      <a:pt x="6447" y="0"/>
                      <a:pt x="0" y="6447"/>
                      <a:pt x="0" y="14405"/>
                    </a:cubicBezTo>
                    <a:lnTo>
                      <a:pt x="0" y="64686"/>
                    </a:lnTo>
                    <a:cubicBezTo>
                      <a:pt x="0" y="65873"/>
                      <a:pt x="459" y="67024"/>
                      <a:pt x="1304" y="67869"/>
                    </a:cubicBezTo>
                    <a:cubicBezTo>
                      <a:pt x="13362" y="79864"/>
                      <a:pt x="27874" y="71520"/>
                      <a:pt x="27874" y="59777"/>
                    </a:cubicBezTo>
                    <a:lnTo>
                      <a:pt x="27874" y="33521"/>
                    </a:lnTo>
                    <a:cubicBezTo>
                      <a:pt x="27874" y="30401"/>
                      <a:pt x="30401" y="27874"/>
                      <a:pt x="33521" y="27874"/>
                    </a:cubicBezTo>
                    <a:lnTo>
                      <a:pt x="73354" y="27874"/>
                    </a:lnTo>
                    <a:cubicBezTo>
                      <a:pt x="74541" y="27874"/>
                      <a:pt x="75692" y="27416"/>
                      <a:pt x="76537" y="26570"/>
                    </a:cubicBezTo>
                    <a:cubicBezTo>
                      <a:pt x="88532" y="14513"/>
                      <a:pt x="80188" y="0"/>
                      <a:pt x="684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8" name="Google Shape;1236;p47">
                <a:extLst>
                  <a:ext uri="{FF2B5EF4-FFF2-40B4-BE49-F238E27FC236}">
                    <a16:creationId xmlns:a16="http://schemas.microsoft.com/office/drawing/2014/main" id="{DA30BE85-4882-4786-B252-E104F6A0AB7C}"/>
                  </a:ext>
                </a:extLst>
              </p:cNvPr>
              <p:cNvSpPr/>
              <p:nvPr/>
            </p:nvSpPr>
            <p:spPr>
              <a:xfrm>
                <a:off x="7366283" y="1940721"/>
                <a:ext cx="82382" cy="73716"/>
              </a:xfrm>
              <a:custGeom>
                <a:avLst/>
                <a:gdLst/>
                <a:ahLst/>
                <a:cxnLst/>
                <a:rect l="l" t="t" r="r" b="b"/>
                <a:pathLst>
                  <a:path w="82382" h="73716" extrusionOk="0">
                    <a:moveTo>
                      <a:pt x="68445" y="45843"/>
                    </a:moveTo>
                    <a:lnTo>
                      <a:pt x="33521" y="45843"/>
                    </a:lnTo>
                    <a:cubicBezTo>
                      <a:pt x="30401" y="45843"/>
                      <a:pt x="27874" y="43316"/>
                      <a:pt x="27874" y="40196"/>
                    </a:cubicBezTo>
                    <a:lnTo>
                      <a:pt x="27874" y="9031"/>
                    </a:lnTo>
                    <a:cubicBezTo>
                      <a:pt x="27874" y="7844"/>
                      <a:pt x="27416" y="6693"/>
                      <a:pt x="26571" y="5848"/>
                    </a:cubicBezTo>
                    <a:cubicBezTo>
                      <a:pt x="14513" y="-6147"/>
                      <a:pt x="0" y="2197"/>
                      <a:pt x="0" y="13940"/>
                    </a:cubicBezTo>
                    <a:lnTo>
                      <a:pt x="0" y="59312"/>
                    </a:lnTo>
                    <a:cubicBezTo>
                      <a:pt x="0" y="67270"/>
                      <a:pt x="6447" y="73717"/>
                      <a:pt x="14405" y="73717"/>
                    </a:cubicBezTo>
                    <a:lnTo>
                      <a:pt x="73345" y="73717"/>
                    </a:lnTo>
                    <a:cubicBezTo>
                      <a:pt x="74532" y="73717"/>
                      <a:pt x="75683" y="73258"/>
                      <a:pt x="76528" y="72413"/>
                    </a:cubicBezTo>
                    <a:cubicBezTo>
                      <a:pt x="88532" y="60355"/>
                      <a:pt x="80188" y="45843"/>
                      <a:pt x="68445" y="458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grpSp>
      </p:grpSp>
      <p:pic>
        <p:nvPicPr>
          <p:cNvPr id="33" name="Picture 32">
            <a:extLst>
              <a:ext uri="{FF2B5EF4-FFF2-40B4-BE49-F238E27FC236}">
                <a16:creationId xmlns:a16="http://schemas.microsoft.com/office/drawing/2014/main" id="{C1430CC6-32CF-450F-9FD5-2577C4C0CB26}"/>
              </a:ext>
            </a:extLst>
          </p:cNvPr>
          <p:cNvPicPr>
            <a:picLocks noChangeAspect="1"/>
          </p:cNvPicPr>
          <p:nvPr/>
        </p:nvPicPr>
        <p:blipFill>
          <a:blip r:embed="rId5"/>
          <a:stretch>
            <a:fillRect/>
          </a:stretch>
        </p:blipFill>
        <p:spPr>
          <a:xfrm>
            <a:off x="-56731" y="-50372"/>
            <a:ext cx="671440" cy="671440"/>
          </a:xfrm>
          <a:prstGeom prst="rect">
            <a:avLst/>
          </a:prstGeom>
          <a:ln>
            <a:noFill/>
          </a:ln>
          <a:effectLst>
            <a:softEdge rad="112500"/>
          </a:effectLst>
        </p:spPr>
      </p:pic>
    </p:spTree>
    <p:extLst>
      <p:ext uri="{BB962C8B-B14F-4D97-AF65-F5344CB8AC3E}">
        <p14:creationId xmlns:p14="http://schemas.microsoft.com/office/powerpoint/2010/main" val="2141042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2375" y="305583"/>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Analysis results and conclusions</a:t>
            </a:r>
          </a:p>
        </p:txBody>
      </p:sp>
      <p:grpSp>
        <p:nvGrpSpPr>
          <p:cNvPr id="18" name="Group 17">
            <a:extLst>
              <a:ext uri="{FF2B5EF4-FFF2-40B4-BE49-F238E27FC236}">
                <a16:creationId xmlns:a16="http://schemas.microsoft.com/office/drawing/2014/main" id="{15534A9B-BDAE-4B52-B435-D60983C37E82}"/>
              </a:ext>
            </a:extLst>
          </p:cNvPr>
          <p:cNvGrpSpPr/>
          <p:nvPr/>
        </p:nvGrpSpPr>
        <p:grpSpPr>
          <a:xfrm>
            <a:off x="1455314" y="1125200"/>
            <a:ext cx="6233322" cy="2893100"/>
            <a:chOff x="514812" y="1999044"/>
            <a:chExt cx="6233322" cy="3049115"/>
          </a:xfrm>
        </p:grpSpPr>
        <p:sp>
          <p:nvSpPr>
            <p:cNvPr id="19" name="TextBox 18">
              <a:extLst>
                <a:ext uri="{FF2B5EF4-FFF2-40B4-BE49-F238E27FC236}">
                  <a16:creationId xmlns:a16="http://schemas.microsoft.com/office/drawing/2014/main" id="{3426512B-9D00-4711-AE36-D8FA299ADC2D}"/>
                </a:ext>
              </a:extLst>
            </p:cNvPr>
            <p:cNvSpPr txBox="1"/>
            <p:nvPr/>
          </p:nvSpPr>
          <p:spPr>
            <a:xfrm>
              <a:off x="514812" y="1999044"/>
              <a:ext cx="6233318" cy="30491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endParaRPr lang="en-US" sz="1300" dirty="0">
                <a:solidFill>
                  <a:schemeClr val="bg1"/>
                </a:solidFill>
                <a:latin typeface="Maven Pro" panose="020B0604020202020204" charset="0"/>
              </a:endParaRPr>
            </a:p>
            <a:p>
              <a:pPr marL="285750" indent="-285750">
                <a:buBlip>
                  <a:blip r:embed="rId3">
                    <a:extLst>
                      <a:ext uri="{837473B0-CC2E-450A-ABE3-18F120FF3D39}">
                        <a1611:picAttrSrcUrl xmlns:a1611="http://schemas.microsoft.com/office/drawing/2016/11/main" r:id="rId4"/>
                      </a:ext>
                    </a:extLst>
                  </a:blip>
                </a:buBlip>
              </a:pPr>
              <a:r>
                <a:rPr lang="en-US" sz="1300" dirty="0">
                  <a:solidFill>
                    <a:schemeClr val="bg1"/>
                  </a:solidFill>
                  <a:latin typeface="Maven Pro" panose="020B0604020202020204" charset="0"/>
                </a:rPr>
                <a:t>What are the trends in Kaufland's food versus non-food items?</a:t>
              </a:r>
            </a:p>
            <a:p>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u="sng" dirty="0">
                  <a:solidFill>
                    <a:schemeClr val="bg1"/>
                  </a:solidFill>
                  <a:latin typeface="Maven Pro" panose="020B0604020202020204" charset="0"/>
                </a:rPr>
                <a:t>Non-food sales are significantly lower than food sales</a:t>
              </a:r>
              <a:r>
                <a:rPr lang="en-US" sz="1300" dirty="0">
                  <a:solidFill>
                    <a:schemeClr val="bg1"/>
                  </a:solidFill>
                  <a:latin typeface="Maven Pro" panose="020B0604020202020204" charset="0"/>
                </a:rPr>
                <a:t>, which is to be expected for a chain such as Kaufland that is primarily food-focused.</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b="1" dirty="0">
                  <a:solidFill>
                    <a:schemeClr val="bg1"/>
                  </a:solidFill>
                  <a:latin typeface="Maven Pro" panose="020B0604020202020204" charset="0"/>
                </a:rPr>
                <a:t>The line graph </a:t>
              </a:r>
              <a:r>
                <a:rPr lang="en-US" sz="1300" dirty="0">
                  <a:solidFill>
                    <a:schemeClr val="bg1"/>
                  </a:solidFill>
                  <a:latin typeface="Maven Pro" panose="020B0604020202020204" charset="0"/>
                </a:rPr>
                <a:t>shows monthly variations in sales, with peaks in food products at periods such as holidays (e.g. Christmas or Easter). This highlights their seasonal dependence.</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u="sng" dirty="0">
                  <a:solidFill>
                    <a:schemeClr val="bg1"/>
                  </a:solidFill>
                  <a:latin typeface="Maven Pro" panose="020B0604020202020204" charset="0"/>
                </a:rPr>
                <a:t>Non-food products show a smoother trend</a:t>
              </a:r>
              <a:r>
                <a:rPr lang="en-US" sz="1300" dirty="0">
                  <a:solidFill>
                    <a:schemeClr val="bg1"/>
                  </a:solidFill>
                  <a:latin typeface="Maven Pro" panose="020B0604020202020204" charset="0"/>
                </a:rPr>
                <a:t> with no sharp peaks, which may indicate less influence from seasonality and campaigns for these items.</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en-US" sz="1300" dirty="0">
                <a:solidFill>
                  <a:schemeClr val="bg1"/>
                </a:solidFill>
                <a:latin typeface="Maven Pro" panose="020B0604020202020204" charset="0"/>
              </a:endParaRPr>
            </a:p>
            <a:p>
              <a:endParaRPr lang="en-US" sz="1300" dirty="0">
                <a:solidFill>
                  <a:schemeClr val="bg1"/>
                </a:solidFill>
                <a:latin typeface="Maven Pro" panose="020B0604020202020204" charset="0"/>
              </a:endParaRPr>
            </a:p>
          </p:txBody>
        </p:sp>
        <p:grpSp>
          <p:nvGrpSpPr>
            <p:cNvPr id="20" name="Google Shape;1224;p47">
              <a:extLst>
                <a:ext uri="{FF2B5EF4-FFF2-40B4-BE49-F238E27FC236}">
                  <a16:creationId xmlns:a16="http://schemas.microsoft.com/office/drawing/2014/main" id="{E383874D-FF78-4134-9AFC-8479A2F10788}"/>
                </a:ext>
              </a:extLst>
            </p:cNvPr>
            <p:cNvGrpSpPr/>
            <p:nvPr/>
          </p:nvGrpSpPr>
          <p:grpSpPr>
            <a:xfrm>
              <a:off x="6604382" y="3901098"/>
              <a:ext cx="143752" cy="294927"/>
              <a:chOff x="7548766" y="1567552"/>
              <a:chExt cx="166971" cy="337187"/>
            </a:xfrm>
          </p:grpSpPr>
          <p:sp>
            <p:nvSpPr>
              <p:cNvPr id="23" name="Google Shape;1227;p47">
                <a:extLst>
                  <a:ext uri="{FF2B5EF4-FFF2-40B4-BE49-F238E27FC236}">
                    <a16:creationId xmlns:a16="http://schemas.microsoft.com/office/drawing/2014/main" id="{611E837A-A36A-4F01-81CC-780D768AD052}"/>
                  </a:ext>
                </a:extLst>
              </p:cNvPr>
              <p:cNvSpPr/>
              <p:nvPr/>
            </p:nvSpPr>
            <p:spPr>
              <a:xfrm>
                <a:off x="7585884" y="1567552"/>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4" name="Google Shape;1228;p47">
                <a:extLst>
                  <a:ext uri="{FF2B5EF4-FFF2-40B4-BE49-F238E27FC236}">
                    <a16:creationId xmlns:a16="http://schemas.microsoft.com/office/drawing/2014/main" id="{37B7276C-4995-4268-8647-8A9D14B6C230}"/>
                  </a:ext>
                </a:extLst>
              </p:cNvPr>
              <p:cNvSpPr/>
              <p:nvPr/>
            </p:nvSpPr>
            <p:spPr>
              <a:xfrm>
                <a:off x="7585749" y="1609813"/>
                <a:ext cx="129988" cy="27874"/>
              </a:xfrm>
              <a:custGeom>
                <a:avLst/>
                <a:gdLst/>
                <a:ahLst/>
                <a:cxnLst/>
                <a:rect l="l" t="t" r="r" b="b"/>
                <a:pathLst>
                  <a:path w="129988" h="27874" extrusionOk="0">
                    <a:moveTo>
                      <a:pt x="116049" y="0"/>
                    </a:moveTo>
                    <a:lnTo>
                      <a:pt x="14137" y="0"/>
                    </a:lnTo>
                    <a:cubicBezTo>
                      <a:pt x="7726" y="0"/>
                      <a:pt x="1909" y="4244"/>
                      <a:pt x="416" y="10484"/>
                    </a:cubicBezTo>
                    <a:cubicBezTo>
                      <a:pt x="-1796" y="19683"/>
                      <a:pt x="5119" y="27874"/>
                      <a:pt x="13939" y="27874"/>
                    </a:cubicBezTo>
                    <a:lnTo>
                      <a:pt x="115851" y="27874"/>
                    </a:lnTo>
                    <a:cubicBezTo>
                      <a:pt x="122262" y="27874"/>
                      <a:pt x="128080" y="23630"/>
                      <a:pt x="129572" y="17390"/>
                    </a:cubicBezTo>
                    <a:cubicBezTo>
                      <a:pt x="131784" y="8191"/>
                      <a:pt x="124879" y="0"/>
                      <a:pt x="116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5" name="Google Shape;1229;p47">
                <a:extLst>
                  <a:ext uri="{FF2B5EF4-FFF2-40B4-BE49-F238E27FC236}">
                    <a16:creationId xmlns:a16="http://schemas.microsoft.com/office/drawing/2014/main" id="{7629A3A9-444D-48C2-95DF-F5B11A35DBD1}"/>
                  </a:ext>
                </a:extLst>
              </p:cNvPr>
              <p:cNvSpPr/>
              <p:nvPr/>
            </p:nvSpPr>
            <p:spPr>
              <a:xfrm>
                <a:off x="7549180" y="1791444"/>
                <a:ext cx="68584" cy="27874"/>
              </a:xfrm>
              <a:custGeom>
                <a:avLst/>
                <a:gdLst/>
                <a:ahLst/>
                <a:cxnLst/>
                <a:rect l="l" t="t" r="r" b="b"/>
                <a:pathLst>
                  <a:path w="68584" h="27874" extrusionOk="0">
                    <a:moveTo>
                      <a:pt x="54645" y="0"/>
                    </a:moveTo>
                    <a:lnTo>
                      <a:pt x="14137" y="0"/>
                    </a:lnTo>
                    <a:cubicBezTo>
                      <a:pt x="7726" y="0"/>
                      <a:pt x="1909" y="4244"/>
                      <a:pt x="416" y="10484"/>
                    </a:cubicBezTo>
                    <a:cubicBezTo>
                      <a:pt x="-1796" y="19683"/>
                      <a:pt x="5119" y="27874"/>
                      <a:pt x="13939" y="27874"/>
                    </a:cubicBezTo>
                    <a:lnTo>
                      <a:pt x="54447" y="27874"/>
                    </a:lnTo>
                    <a:cubicBezTo>
                      <a:pt x="60858" y="27874"/>
                      <a:pt x="66676" y="23630"/>
                      <a:pt x="68168" y="17390"/>
                    </a:cubicBezTo>
                    <a:cubicBezTo>
                      <a:pt x="70380" y="8191"/>
                      <a:pt x="63466" y="0"/>
                      <a:pt x="546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6" name="Google Shape;1230;p47">
                <a:extLst>
                  <a:ext uri="{FF2B5EF4-FFF2-40B4-BE49-F238E27FC236}">
                    <a16:creationId xmlns:a16="http://schemas.microsoft.com/office/drawing/2014/main" id="{FC9CC8F3-3896-4A38-8264-01D8E20ADA9D}"/>
                  </a:ext>
                </a:extLst>
              </p:cNvPr>
              <p:cNvSpPr/>
              <p:nvPr/>
            </p:nvSpPr>
            <p:spPr>
              <a:xfrm>
                <a:off x="7626382" y="1791444"/>
                <a:ext cx="84463" cy="27874"/>
              </a:xfrm>
              <a:custGeom>
                <a:avLst/>
                <a:gdLst/>
                <a:ahLst/>
                <a:cxnLst/>
                <a:rect l="l" t="t" r="r" b="b"/>
                <a:pathLst>
                  <a:path w="84463" h="27874" extrusionOk="0">
                    <a:moveTo>
                      <a:pt x="70524" y="0"/>
                    </a:moveTo>
                    <a:lnTo>
                      <a:pt x="14137" y="0"/>
                    </a:lnTo>
                    <a:cubicBezTo>
                      <a:pt x="7726" y="0"/>
                      <a:pt x="1909" y="4244"/>
                      <a:pt x="416" y="10484"/>
                    </a:cubicBezTo>
                    <a:cubicBezTo>
                      <a:pt x="-1796" y="19683"/>
                      <a:pt x="5119" y="27874"/>
                      <a:pt x="13939" y="27874"/>
                    </a:cubicBezTo>
                    <a:lnTo>
                      <a:pt x="70326" y="27874"/>
                    </a:lnTo>
                    <a:cubicBezTo>
                      <a:pt x="76738" y="27874"/>
                      <a:pt x="82555" y="23630"/>
                      <a:pt x="84048" y="17390"/>
                    </a:cubicBezTo>
                    <a:cubicBezTo>
                      <a:pt x="86260" y="8191"/>
                      <a:pt x="79345" y="0"/>
                      <a:pt x="7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7" name="Google Shape;1231;p47">
                <a:extLst>
                  <a:ext uri="{FF2B5EF4-FFF2-40B4-BE49-F238E27FC236}">
                    <a16:creationId xmlns:a16="http://schemas.microsoft.com/office/drawing/2014/main" id="{3276DE8B-E369-437F-93B6-F488BECC9FDC}"/>
                  </a:ext>
                </a:extLst>
              </p:cNvPr>
              <p:cNvSpPr/>
              <p:nvPr/>
            </p:nvSpPr>
            <p:spPr>
              <a:xfrm>
                <a:off x="7548766" y="183370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8" name="Google Shape;1232;p47">
                <a:extLst>
                  <a:ext uri="{FF2B5EF4-FFF2-40B4-BE49-F238E27FC236}">
                    <a16:creationId xmlns:a16="http://schemas.microsoft.com/office/drawing/2014/main" id="{BEFE15EF-AC1A-47FB-A77A-5519F25C7678}"/>
                  </a:ext>
                </a:extLst>
              </p:cNvPr>
              <p:cNvSpPr/>
              <p:nvPr/>
            </p:nvSpPr>
            <p:spPr>
              <a:xfrm>
                <a:off x="7548766" y="187686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grpSp>
      </p:grpSp>
      <p:pic>
        <p:nvPicPr>
          <p:cNvPr id="33" name="Picture 32">
            <a:extLst>
              <a:ext uri="{FF2B5EF4-FFF2-40B4-BE49-F238E27FC236}">
                <a16:creationId xmlns:a16="http://schemas.microsoft.com/office/drawing/2014/main" id="{701E8D08-50B0-46A9-8AA4-A73FF86437E1}"/>
              </a:ext>
            </a:extLst>
          </p:cNvPr>
          <p:cNvPicPr>
            <a:picLocks noChangeAspect="1"/>
          </p:cNvPicPr>
          <p:nvPr/>
        </p:nvPicPr>
        <p:blipFill>
          <a:blip r:embed="rId5"/>
          <a:stretch>
            <a:fillRect/>
          </a:stretch>
        </p:blipFill>
        <p:spPr>
          <a:xfrm>
            <a:off x="-56731" y="-50372"/>
            <a:ext cx="671440" cy="671440"/>
          </a:xfrm>
          <a:prstGeom prst="rect">
            <a:avLst/>
          </a:prstGeom>
          <a:ln>
            <a:noFill/>
          </a:ln>
          <a:effectLst>
            <a:softEdge rad="112500"/>
          </a:effectLst>
        </p:spPr>
      </p:pic>
    </p:spTree>
    <p:extLst>
      <p:ext uri="{BB962C8B-B14F-4D97-AF65-F5344CB8AC3E}">
        <p14:creationId xmlns:p14="http://schemas.microsoft.com/office/powerpoint/2010/main" val="343551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2375" y="305583"/>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Analysis results and conclusions</a:t>
            </a:r>
          </a:p>
        </p:txBody>
      </p:sp>
      <p:grpSp>
        <p:nvGrpSpPr>
          <p:cNvPr id="12" name="Group 11">
            <a:extLst>
              <a:ext uri="{FF2B5EF4-FFF2-40B4-BE49-F238E27FC236}">
                <a16:creationId xmlns:a16="http://schemas.microsoft.com/office/drawing/2014/main" id="{38E198F6-056B-4004-8023-83C9D74C5B74}"/>
              </a:ext>
            </a:extLst>
          </p:cNvPr>
          <p:cNvGrpSpPr/>
          <p:nvPr/>
        </p:nvGrpSpPr>
        <p:grpSpPr>
          <a:xfrm>
            <a:off x="1455339" y="1125200"/>
            <a:ext cx="6233341" cy="2893100"/>
            <a:chOff x="514812" y="1999044"/>
            <a:chExt cx="6233341" cy="2893100"/>
          </a:xfrm>
        </p:grpSpPr>
        <p:sp>
          <p:nvSpPr>
            <p:cNvPr id="13" name="TextBox 12">
              <a:extLst>
                <a:ext uri="{FF2B5EF4-FFF2-40B4-BE49-F238E27FC236}">
                  <a16:creationId xmlns:a16="http://schemas.microsoft.com/office/drawing/2014/main" id="{79A63D3F-0A48-414F-8980-8382B759C7ED}"/>
                </a:ext>
              </a:extLst>
            </p:cNvPr>
            <p:cNvSpPr txBox="1"/>
            <p:nvPr/>
          </p:nvSpPr>
          <p:spPr>
            <a:xfrm>
              <a:off x="514812" y="1999044"/>
              <a:ext cx="6233318" cy="289310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endParaRPr lang="en-US" sz="1300" dirty="0">
                <a:solidFill>
                  <a:schemeClr val="bg1"/>
                </a:solidFill>
                <a:latin typeface="Maven Pro" panose="020B0604020202020204" charset="0"/>
              </a:endParaRPr>
            </a:p>
            <a:p>
              <a:pPr marL="285750" indent="-285750">
                <a:buBlip>
                  <a:blip r:embed="rId3">
                    <a:extLst>
                      <a:ext uri="{837473B0-CC2E-450A-ABE3-18F120FF3D39}">
                        <a1611:picAttrSrcUrl xmlns:a1611="http://schemas.microsoft.com/office/drawing/2016/11/main" r:id="rId4"/>
                      </a:ext>
                    </a:extLst>
                  </a:blip>
                </a:buBlip>
              </a:pPr>
              <a:r>
                <a:rPr lang="en-US" sz="1300" dirty="0">
                  <a:solidFill>
                    <a:schemeClr val="bg1"/>
                  </a:solidFill>
                  <a:latin typeface="Maven Pro" panose="020B0604020202020204" charset="0"/>
                </a:rPr>
                <a:t>What are the seasonal patterns in Kaufland's sales?</a:t>
              </a:r>
              <a:endParaRPr lang="bg-BG" sz="1300" dirty="0">
                <a:solidFill>
                  <a:schemeClr val="bg1"/>
                </a:solidFill>
                <a:latin typeface="Maven Pro" panose="020B0604020202020204" charset="0"/>
              </a:endParaRPr>
            </a:p>
            <a:p>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The largest share of sales was made in </a:t>
              </a:r>
              <a:r>
                <a:rPr lang="en-US" sz="1300" b="1" dirty="0">
                  <a:solidFill>
                    <a:schemeClr val="bg1"/>
                  </a:solidFill>
                  <a:latin typeface="Maven Pro" panose="020B0604020202020204" charset="0"/>
                </a:rPr>
                <a:t>July (15.2%) </a:t>
              </a:r>
              <a:r>
                <a:rPr lang="en-US" sz="1300" dirty="0">
                  <a:solidFill>
                    <a:schemeClr val="bg1"/>
                  </a:solidFill>
                  <a:latin typeface="Maven Pro" panose="020B0604020202020204" charset="0"/>
                </a:rPr>
                <a:t>and </a:t>
              </a:r>
              <a:r>
                <a:rPr lang="en-US" sz="1300" b="1" dirty="0">
                  <a:solidFill>
                    <a:schemeClr val="bg1"/>
                  </a:solidFill>
                  <a:latin typeface="Maven Pro" panose="020B0604020202020204" charset="0"/>
                </a:rPr>
                <a:t>June (15.1%)</a:t>
              </a:r>
              <a:r>
                <a:rPr lang="en-US" sz="1300" dirty="0">
                  <a:solidFill>
                    <a:schemeClr val="bg1"/>
                  </a:solidFill>
                  <a:latin typeface="Maven Pro" panose="020B0604020202020204" charset="0"/>
                </a:rPr>
                <a:t>, which can be explained by higher consumer activity during the </a:t>
              </a:r>
              <a:r>
                <a:rPr lang="en-US" sz="1300" b="1" dirty="0">
                  <a:solidFill>
                    <a:schemeClr val="bg1"/>
                  </a:solidFill>
                  <a:latin typeface="Maven Pro" panose="020B0604020202020204" charset="0"/>
                </a:rPr>
                <a:t>summer period</a:t>
              </a:r>
              <a:r>
                <a:rPr lang="en-US" sz="1300" dirty="0">
                  <a:solidFill>
                    <a:schemeClr val="bg1"/>
                  </a:solidFill>
                  <a:latin typeface="Maven Pro" panose="020B0604020202020204" charset="0"/>
                </a:rPr>
                <a:t>, including summer holidays and picnic seasons.</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The lowest proportion of sales was observed in </a:t>
              </a:r>
              <a:r>
                <a:rPr lang="en-US" sz="1300" b="1" dirty="0">
                  <a:solidFill>
                    <a:schemeClr val="bg1"/>
                  </a:solidFill>
                  <a:latin typeface="Maven Pro" panose="020B0604020202020204" charset="0"/>
                </a:rPr>
                <a:t>March (8.2%)</a:t>
              </a:r>
              <a:r>
                <a:rPr lang="en-US" sz="1300" dirty="0">
                  <a:solidFill>
                    <a:schemeClr val="bg1"/>
                  </a:solidFill>
                  <a:latin typeface="Maven Pro" panose="020B0604020202020204" charset="0"/>
                </a:rPr>
                <a:t>, suggesting a relatively weak season in terms of demand.</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The remaining months have similar percentages, ranging from about </a:t>
              </a:r>
              <a:r>
                <a:rPr lang="en-US" sz="1300" b="1" dirty="0">
                  <a:solidFill>
                    <a:schemeClr val="bg1"/>
                  </a:solidFill>
                  <a:latin typeface="Maven Pro" panose="020B0604020202020204" charset="0"/>
                </a:rPr>
                <a:t>10.8%</a:t>
              </a:r>
              <a:r>
                <a:rPr lang="en-US" sz="1300" dirty="0">
                  <a:solidFill>
                    <a:schemeClr val="bg1"/>
                  </a:solidFill>
                  <a:latin typeface="Maven Pro" panose="020B0604020202020204" charset="0"/>
                </a:rPr>
                <a:t> </a:t>
              </a:r>
              <a:r>
                <a:rPr lang="en-US" sz="1300" b="1" dirty="0">
                  <a:solidFill>
                    <a:schemeClr val="bg1"/>
                  </a:solidFill>
                  <a:latin typeface="Maven Pro" panose="020B0604020202020204" charset="0"/>
                </a:rPr>
                <a:t>to 15%</a:t>
              </a:r>
              <a:r>
                <a:rPr lang="en-US" sz="1300" dirty="0">
                  <a:solidFill>
                    <a:schemeClr val="bg1"/>
                  </a:solidFill>
                  <a:latin typeface="Maven Pro" panose="020B0604020202020204" charset="0"/>
                </a:rPr>
                <a:t>, suggesting an even distribution with the exception of certain peak or weaker months.</a:t>
              </a:r>
            </a:p>
            <a:p>
              <a:endParaRPr lang="en-US" sz="1300" dirty="0">
                <a:solidFill>
                  <a:schemeClr val="bg1"/>
                </a:solidFill>
                <a:latin typeface="Maven Pro" panose="020B0604020202020204" charset="0"/>
              </a:endParaRPr>
            </a:p>
          </p:txBody>
        </p:sp>
        <p:grpSp>
          <p:nvGrpSpPr>
            <p:cNvPr id="14" name="Google Shape;1224;p47">
              <a:extLst>
                <a:ext uri="{FF2B5EF4-FFF2-40B4-BE49-F238E27FC236}">
                  <a16:creationId xmlns:a16="http://schemas.microsoft.com/office/drawing/2014/main" id="{8699CC6C-CFCA-4AAD-AC8D-2A4D70350F3D}"/>
                </a:ext>
              </a:extLst>
            </p:cNvPr>
            <p:cNvGrpSpPr/>
            <p:nvPr/>
          </p:nvGrpSpPr>
          <p:grpSpPr>
            <a:xfrm>
              <a:off x="6604757" y="3901097"/>
              <a:ext cx="143396" cy="220212"/>
              <a:chOff x="7549180" y="1567552"/>
              <a:chExt cx="166557" cy="251766"/>
            </a:xfrm>
          </p:grpSpPr>
          <p:sp>
            <p:nvSpPr>
              <p:cNvPr id="17" name="Google Shape;1227;p47">
                <a:extLst>
                  <a:ext uri="{FF2B5EF4-FFF2-40B4-BE49-F238E27FC236}">
                    <a16:creationId xmlns:a16="http://schemas.microsoft.com/office/drawing/2014/main" id="{E30CB7EE-C2FF-41BB-A7A5-2E1929EBC21C}"/>
                  </a:ext>
                </a:extLst>
              </p:cNvPr>
              <p:cNvSpPr/>
              <p:nvPr/>
            </p:nvSpPr>
            <p:spPr>
              <a:xfrm>
                <a:off x="7585884" y="1567552"/>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1" name="Google Shape;1228;p47">
                <a:extLst>
                  <a:ext uri="{FF2B5EF4-FFF2-40B4-BE49-F238E27FC236}">
                    <a16:creationId xmlns:a16="http://schemas.microsoft.com/office/drawing/2014/main" id="{BBFE0D7B-4D27-4B60-9ED2-F806BBE313BA}"/>
                  </a:ext>
                </a:extLst>
              </p:cNvPr>
              <p:cNvSpPr/>
              <p:nvPr/>
            </p:nvSpPr>
            <p:spPr>
              <a:xfrm>
                <a:off x="7585749" y="1609813"/>
                <a:ext cx="129988" cy="27874"/>
              </a:xfrm>
              <a:custGeom>
                <a:avLst/>
                <a:gdLst/>
                <a:ahLst/>
                <a:cxnLst/>
                <a:rect l="l" t="t" r="r" b="b"/>
                <a:pathLst>
                  <a:path w="129988" h="27874" extrusionOk="0">
                    <a:moveTo>
                      <a:pt x="116049" y="0"/>
                    </a:moveTo>
                    <a:lnTo>
                      <a:pt x="14137" y="0"/>
                    </a:lnTo>
                    <a:cubicBezTo>
                      <a:pt x="7726" y="0"/>
                      <a:pt x="1909" y="4244"/>
                      <a:pt x="416" y="10484"/>
                    </a:cubicBezTo>
                    <a:cubicBezTo>
                      <a:pt x="-1796" y="19683"/>
                      <a:pt x="5119" y="27874"/>
                      <a:pt x="13939" y="27874"/>
                    </a:cubicBezTo>
                    <a:lnTo>
                      <a:pt x="115851" y="27874"/>
                    </a:lnTo>
                    <a:cubicBezTo>
                      <a:pt x="122262" y="27874"/>
                      <a:pt x="128080" y="23630"/>
                      <a:pt x="129572" y="17390"/>
                    </a:cubicBezTo>
                    <a:cubicBezTo>
                      <a:pt x="131784" y="8191"/>
                      <a:pt x="124879" y="0"/>
                      <a:pt x="116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2" name="Google Shape;1229;p47">
                <a:extLst>
                  <a:ext uri="{FF2B5EF4-FFF2-40B4-BE49-F238E27FC236}">
                    <a16:creationId xmlns:a16="http://schemas.microsoft.com/office/drawing/2014/main" id="{55B555D6-FBDE-48D5-9811-4815F225D5F1}"/>
                  </a:ext>
                </a:extLst>
              </p:cNvPr>
              <p:cNvSpPr/>
              <p:nvPr/>
            </p:nvSpPr>
            <p:spPr>
              <a:xfrm>
                <a:off x="7549180" y="1791444"/>
                <a:ext cx="68584" cy="27874"/>
              </a:xfrm>
              <a:custGeom>
                <a:avLst/>
                <a:gdLst/>
                <a:ahLst/>
                <a:cxnLst/>
                <a:rect l="l" t="t" r="r" b="b"/>
                <a:pathLst>
                  <a:path w="68584" h="27874" extrusionOk="0">
                    <a:moveTo>
                      <a:pt x="54645" y="0"/>
                    </a:moveTo>
                    <a:lnTo>
                      <a:pt x="14137" y="0"/>
                    </a:lnTo>
                    <a:cubicBezTo>
                      <a:pt x="7726" y="0"/>
                      <a:pt x="1909" y="4244"/>
                      <a:pt x="416" y="10484"/>
                    </a:cubicBezTo>
                    <a:cubicBezTo>
                      <a:pt x="-1796" y="19683"/>
                      <a:pt x="5119" y="27874"/>
                      <a:pt x="13939" y="27874"/>
                    </a:cubicBezTo>
                    <a:lnTo>
                      <a:pt x="54447" y="27874"/>
                    </a:lnTo>
                    <a:cubicBezTo>
                      <a:pt x="60858" y="27874"/>
                      <a:pt x="66676" y="23630"/>
                      <a:pt x="68168" y="17390"/>
                    </a:cubicBezTo>
                    <a:cubicBezTo>
                      <a:pt x="70380" y="8191"/>
                      <a:pt x="63466" y="0"/>
                      <a:pt x="546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29" name="Google Shape;1230;p47">
                <a:extLst>
                  <a:ext uri="{FF2B5EF4-FFF2-40B4-BE49-F238E27FC236}">
                    <a16:creationId xmlns:a16="http://schemas.microsoft.com/office/drawing/2014/main" id="{7FC59055-770B-49F4-817B-8058A477B51A}"/>
                  </a:ext>
                </a:extLst>
              </p:cNvPr>
              <p:cNvSpPr/>
              <p:nvPr/>
            </p:nvSpPr>
            <p:spPr>
              <a:xfrm>
                <a:off x="7626382" y="1791444"/>
                <a:ext cx="84463" cy="27874"/>
              </a:xfrm>
              <a:custGeom>
                <a:avLst/>
                <a:gdLst/>
                <a:ahLst/>
                <a:cxnLst/>
                <a:rect l="l" t="t" r="r" b="b"/>
                <a:pathLst>
                  <a:path w="84463" h="27874" extrusionOk="0">
                    <a:moveTo>
                      <a:pt x="70524" y="0"/>
                    </a:moveTo>
                    <a:lnTo>
                      <a:pt x="14137" y="0"/>
                    </a:lnTo>
                    <a:cubicBezTo>
                      <a:pt x="7726" y="0"/>
                      <a:pt x="1909" y="4244"/>
                      <a:pt x="416" y="10484"/>
                    </a:cubicBezTo>
                    <a:cubicBezTo>
                      <a:pt x="-1796" y="19683"/>
                      <a:pt x="5119" y="27874"/>
                      <a:pt x="13939" y="27874"/>
                    </a:cubicBezTo>
                    <a:lnTo>
                      <a:pt x="70326" y="27874"/>
                    </a:lnTo>
                    <a:cubicBezTo>
                      <a:pt x="76738" y="27874"/>
                      <a:pt x="82555" y="23630"/>
                      <a:pt x="84048" y="17390"/>
                    </a:cubicBezTo>
                    <a:cubicBezTo>
                      <a:pt x="86260" y="8191"/>
                      <a:pt x="79345" y="0"/>
                      <a:pt x="7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grpSp>
      </p:grpSp>
      <p:pic>
        <p:nvPicPr>
          <p:cNvPr id="51" name="Picture 50">
            <a:extLst>
              <a:ext uri="{FF2B5EF4-FFF2-40B4-BE49-F238E27FC236}">
                <a16:creationId xmlns:a16="http://schemas.microsoft.com/office/drawing/2014/main" id="{86B55C20-0EA9-42BF-8CFD-4DC0FF5C5B1C}"/>
              </a:ext>
            </a:extLst>
          </p:cNvPr>
          <p:cNvPicPr>
            <a:picLocks noChangeAspect="1"/>
          </p:cNvPicPr>
          <p:nvPr/>
        </p:nvPicPr>
        <p:blipFill>
          <a:blip r:embed="rId5"/>
          <a:stretch>
            <a:fillRect/>
          </a:stretch>
        </p:blipFill>
        <p:spPr>
          <a:xfrm>
            <a:off x="-56731" y="-50372"/>
            <a:ext cx="671440" cy="671440"/>
          </a:xfrm>
          <a:prstGeom prst="rect">
            <a:avLst/>
          </a:prstGeom>
          <a:ln>
            <a:noFill/>
          </a:ln>
          <a:effectLst>
            <a:softEdge rad="112500"/>
          </a:effectLst>
        </p:spPr>
      </p:pic>
    </p:spTree>
    <p:extLst>
      <p:ext uri="{BB962C8B-B14F-4D97-AF65-F5344CB8AC3E}">
        <p14:creationId xmlns:p14="http://schemas.microsoft.com/office/powerpoint/2010/main" val="330249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5"/>
          <p:cNvSpPr txBox="1">
            <a:spLocks noGrp="1"/>
          </p:cNvSpPr>
          <p:nvPr>
            <p:ph type="title"/>
          </p:nvPr>
        </p:nvSpPr>
        <p:spPr>
          <a:xfrm>
            <a:off x="722375" y="305583"/>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Analysis results and conclusions</a:t>
            </a:r>
          </a:p>
        </p:txBody>
      </p:sp>
      <p:grpSp>
        <p:nvGrpSpPr>
          <p:cNvPr id="36" name="Group 35">
            <a:extLst>
              <a:ext uri="{FF2B5EF4-FFF2-40B4-BE49-F238E27FC236}">
                <a16:creationId xmlns:a16="http://schemas.microsoft.com/office/drawing/2014/main" id="{749DED65-9502-410E-B50E-452EFCE512CA}"/>
              </a:ext>
            </a:extLst>
          </p:cNvPr>
          <p:cNvGrpSpPr/>
          <p:nvPr/>
        </p:nvGrpSpPr>
        <p:grpSpPr>
          <a:xfrm>
            <a:off x="1196588" y="953098"/>
            <a:ext cx="6750773" cy="3455869"/>
            <a:chOff x="514812" y="1999044"/>
            <a:chExt cx="6233322" cy="4977811"/>
          </a:xfrm>
        </p:grpSpPr>
        <p:sp>
          <p:nvSpPr>
            <p:cNvPr id="37" name="TextBox 36">
              <a:extLst>
                <a:ext uri="{FF2B5EF4-FFF2-40B4-BE49-F238E27FC236}">
                  <a16:creationId xmlns:a16="http://schemas.microsoft.com/office/drawing/2014/main" id="{B29CF3C8-64F3-4BF4-AACB-E15FCC6FE3FC}"/>
                </a:ext>
              </a:extLst>
            </p:cNvPr>
            <p:cNvSpPr txBox="1"/>
            <p:nvPr/>
          </p:nvSpPr>
          <p:spPr>
            <a:xfrm>
              <a:off x="514812" y="1999044"/>
              <a:ext cx="6233318" cy="497781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buBlip>
                  <a:blip r:embed="rId3">
                    <a:extLst>
                      <a:ext uri="{837473B0-CC2E-450A-ABE3-18F120FF3D39}">
                        <a1611:picAttrSrcUrl xmlns:a1611="http://schemas.microsoft.com/office/drawing/2016/11/main" r:id="rId4"/>
                      </a:ext>
                    </a:extLst>
                  </a:blip>
                </a:buBlip>
              </a:pPr>
              <a:r>
                <a:rPr lang="en-US" sz="1300" dirty="0">
                  <a:solidFill>
                    <a:schemeClr val="bg1"/>
                  </a:solidFill>
                  <a:latin typeface="Maven Pro" panose="020B0604020202020204" charset="0"/>
                </a:rPr>
                <a:t>Which are the leading regions by sales in the first month and what are their shares in total sales?</a:t>
              </a:r>
              <a:endParaRPr lang="bg-BG" sz="1300" dirty="0">
                <a:solidFill>
                  <a:schemeClr val="bg1"/>
                </a:solidFill>
                <a:latin typeface="Maven Pro" panose="020B0604020202020204" charset="0"/>
              </a:endParaRPr>
            </a:p>
            <a:p>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The top region according to sales is </a:t>
              </a:r>
              <a:r>
                <a:rPr lang="en-US" sz="1300" i="1" u="sng" dirty="0">
                  <a:solidFill>
                    <a:schemeClr val="bg1"/>
                  </a:solidFill>
                  <a:latin typeface="Maven Pro" panose="020B0604020202020204" charset="0"/>
                </a:rPr>
                <a:t>Kaufland Sofia </a:t>
              </a:r>
              <a:r>
                <a:rPr lang="en-US" sz="1300" dirty="0">
                  <a:solidFill>
                    <a:schemeClr val="bg1"/>
                  </a:solidFill>
                  <a:latin typeface="Maven Pro" panose="020B0604020202020204" charset="0"/>
                </a:rPr>
                <a:t>with the largest share in sales - </a:t>
              </a:r>
              <a:r>
                <a:rPr lang="en-US" sz="1300" b="1" dirty="0">
                  <a:solidFill>
                    <a:schemeClr val="bg1"/>
                  </a:solidFill>
                  <a:latin typeface="Maven Pro" panose="020B0604020202020204" charset="0"/>
                </a:rPr>
                <a:t>24.3%</a:t>
              </a:r>
              <a:r>
                <a:rPr lang="en-US" sz="1300" dirty="0">
                  <a:solidFill>
                    <a:schemeClr val="bg1"/>
                  </a:solidFill>
                  <a:latin typeface="Maven Pro" panose="020B0604020202020204" charset="0"/>
                </a:rPr>
                <a:t>, making it the leading region for the first month. It was followed by Kaufland Plovdiv </a:t>
              </a:r>
              <a:r>
                <a:rPr lang="en-US" sz="1300" b="1" dirty="0">
                  <a:solidFill>
                    <a:schemeClr val="bg1"/>
                  </a:solidFill>
                  <a:latin typeface="Maven Pro" panose="020B0604020202020204" charset="0"/>
                </a:rPr>
                <a:t>(21.9%) </a:t>
              </a:r>
              <a:r>
                <a:rPr lang="en-US" sz="1300" dirty="0">
                  <a:solidFill>
                    <a:schemeClr val="bg1"/>
                  </a:solidFill>
                  <a:latin typeface="Maven Pro" panose="020B0604020202020204" charset="0"/>
                </a:rPr>
                <a:t>and Kaufland Varna </a:t>
              </a:r>
              <a:r>
                <a:rPr lang="en-US" sz="1300" b="1" dirty="0">
                  <a:solidFill>
                    <a:schemeClr val="bg1"/>
                  </a:solidFill>
                  <a:latin typeface="Maven Pro" panose="020B0604020202020204" charset="0"/>
                </a:rPr>
                <a:t>(19.4%)</a:t>
              </a:r>
              <a:r>
                <a:rPr lang="en-US" sz="1300" dirty="0">
                  <a:solidFill>
                    <a:schemeClr val="bg1"/>
                  </a:solidFill>
                  <a:latin typeface="Maven Pro" panose="020B0604020202020204" charset="0"/>
                </a:rPr>
                <a:t>.</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Weaker sales show the lowest sales figures are in </a:t>
              </a:r>
              <a:r>
                <a:rPr lang="en-US" sz="1300" i="1" u="sng" dirty="0">
                  <a:solidFill>
                    <a:schemeClr val="bg1"/>
                  </a:solidFill>
                  <a:latin typeface="Maven Pro" panose="020B0604020202020204" charset="0"/>
                </a:rPr>
                <a:t>Kaufland Montana</a:t>
              </a:r>
              <a:r>
                <a:rPr lang="en-US" sz="1300" dirty="0">
                  <a:solidFill>
                    <a:schemeClr val="bg1"/>
                  </a:solidFill>
                  <a:latin typeface="Maven Pro" panose="020B0604020202020204" charset="0"/>
                </a:rPr>
                <a:t>, whose share is only </a:t>
              </a:r>
              <a:r>
                <a:rPr lang="en-US" sz="1300" b="1" dirty="0">
                  <a:solidFill>
                    <a:schemeClr val="bg1"/>
                  </a:solidFill>
                  <a:latin typeface="Maven Pro" panose="020B0604020202020204" charset="0"/>
                </a:rPr>
                <a:t>8.7%</a:t>
              </a:r>
              <a:r>
                <a:rPr lang="en-US" sz="1300" dirty="0">
                  <a:solidFill>
                    <a:schemeClr val="bg1"/>
                  </a:solidFill>
                  <a:latin typeface="Maven Pro" panose="020B0604020202020204" charset="0"/>
                </a:rPr>
                <a:t>.</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dirty="0">
                  <a:solidFill>
                    <a:schemeClr val="bg1"/>
                  </a:solidFill>
                  <a:latin typeface="Maven Pro" panose="020B0604020202020204" charset="0"/>
                </a:rPr>
                <a:t>The conclusion is that sales in the largest cities (such as Sofia, Plovdiv and Varna) dominate, but smaller locations, such as Montana, are significantly behind. Therefore, if more promotions are targeted to areas like Montana, they could significantly increase sales there.</a:t>
              </a: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endParaRPr lang="bg-BG" sz="1300" dirty="0">
                <a:solidFill>
                  <a:schemeClr val="bg1"/>
                </a:solidFill>
                <a:latin typeface="Maven Pro" panose="020B0604020202020204" charset="0"/>
              </a:endParaRPr>
            </a:p>
            <a:p>
              <a:pPr marL="285750" indent="-285750">
                <a:buClr>
                  <a:srgbClr val="00649F"/>
                </a:buClr>
                <a:buFont typeface="Wingdings" panose="05000000000000000000" pitchFamily="2" charset="2"/>
                <a:buChar char="§"/>
              </a:pPr>
              <a:r>
                <a:rPr lang="en-US" sz="1300" i="1" u="sng" dirty="0">
                  <a:solidFill>
                    <a:schemeClr val="bg1"/>
                  </a:solidFill>
                  <a:latin typeface="Maven Pro" panose="020B0604020202020204" charset="0"/>
                </a:rPr>
                <a:t>The conclusions for the next 2 months are similar to the first.</a:t>
              </a:r>
            </a:p>
            <a:p>
              <a:endParaRPr lang="en-US" sz="1300" dirty="0">
                <a:solidFill>
                  <a:schemeClr val="bg1"/>
                </a:solidFill>
                <a:latin typeface="Maven Pro" panose="020B0604020202020204" charset="0"/>
              </a:endParaRPr>
            </a:p>
            <a:p>
              <a:endParaRPr lang="en-US" sz="1300" dirty="0">
                <a:solidFill>
                  <a:schemeClr val="bg1"/>
                </a:solidFill>
                <a:latin typeface="Maven Pro" panose="020B0604020202020204" charset="0"/>
              </a:endParaRPr>
            </a:p>
            <a:p>
              <a:endParaRPr lang="en-US" sz="1300" dirty="0">
                <a:solidFill>
                  <a:schemeClr val="bg1"/>
                </a:solidFill>
                <a:latin typeface="Maven Pro" panose="020B0604020202020204" charset="0"/>
              </a:endParaRPr>
            </a:p>
          </p:txBody>
        </p:sp>
        <p:grpSp>
          <p:nvGrpSpPr>
            <p:cNvPr id="38" name="Google Shape;1224;p47">
              <a:extLst>
                <a:ext uri="{FF2B5EF4-FFF2-40B4-BE49-F238E27FC236}">
                  <a16:creationId xmlns:a16="http://schemas.microsoft.com/office/drawing/2014/main" id="{43D08FCF-10D2-4814-A926-555205B807AF}"/>
                </a:ext>
              </a:extLst>
            </p:cNvPr>
            <p:cNvGrpSpPr/>
            <p:nvPr/>
          </p:nvGrpSpPr>
          <p:grpSpPr>
            <a:xfrm>
              <a:off x="6604382" y="3901103"/>
              <a:ext cx="143752" cy="294928"/>
              <a:chOff x="7548766" y="1567552"/>
              <a:chExt cx="166971" cy="337187"/>
            </a:xfrm>
          </p:grpSpPr>
          <p:sp>
            <p:nvSpPr>
              <p:cNvPr id="41" name="Google Shape;1227;p47">
                <a:extLst>
                  <a:ext uri="{FF2B5EF4-FFF2-40B4-BE49-F238E27FC236}">
                    <a16:creationId xmlns:a16="http://schemas.microsoft.com/office/drawing/2014/main" id="{4AFA2202-2656-4014-881F-9C861CFD819D}"/>
                  </a:ext>
                </a:extLst>
              </p:cNvPr>
              <p:cNvSpPr/>
              <p:nvPr/>
            </p:nvSpPr>
            <p:spPr>
              <a:xfrm>
                <a:off x="7585884" y="1567552"/>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2" name="Google Shape;1228;p47">
                <a:extLst>
                  <a:ext uri="{FF2B5EF4-FFF2-40B4-BE49-F238E27FC236}">
                    <a16:creationId xmlns:a16="http://schemas.microsoft.com/office/drawing/2014/main" id="{DE3E9430-D00B-4858-85C0-C8594D847F21}"/>
                  </a:ext>
                </a:extLst>
              </p:cNvPr>
              <p:cNvSpPr/>
              <p:nvPr/>
            </p:nvSpPr>
            <p:spPr>
              <a:xfrm>
                <a:off x="7585749" y="1609813"/>
                <a:ext cx="129988" cy="27874"/>
              </a:xfrm>
              <a:custGeom>
                <a:avLst/>
                <a:gdLst/>
                <a:ahLst/>
                <a:cxnLst/>
                <a:rect l="l" t="t" r="r" b="b"/>
                <a:pathLst>
                  <a:path w="129988" h="27874" extrusionOk="0">
                    <a:moveTo>
                      <a:pt x="116049" y="0"/>
                    </a:moveTo>
                    <a:lnTo>
                      <a:pt x="14137" y="0"/>
                    </a:lnTo>
                    <a:cubicBezTo>
                      <a:pt x="7726" y="0"/>
                      <a:pt x="1909" y="4244"/>
                      <a:pt x="416" y="10484"/>
                    </a:cubicBezTo>
                    <a:cubicBezTo>
                      <a:pt x="-1796" y="19683"/>
                      <a:pt x="5119" y="27874"/>
                      <a:pt x="13939" y="27874"/>
                    </a:cubicBezTo>
                    <a:lnTo>
                      <a:pt x="115851" y="27874"/>
                    </a:lnTo>
                    <a:cubicBezTo>
                      <a:pt x="122262" y="27874"/>
                      <a:pt x="128080" y="23630"/>
                      <a:pt x="129572" y="17390"/>
                    </a:cubicBezTo>
                    <a:cubicBezTo>
                      <a:pt x="131784" y="8191"/>
                      <a:pt x="124879" y="0"/>
                      <a:pt x="116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3" name="Google Shape;1229;p47">
                <a:extLst>
                  <a:ext uri="{FF2B5EF4-FFF2-40B4-BE49-F238E27FC236}">
                    <a16:creationId xmlns:a16="http://schemas.microsoft.com/office/drawing/2014/main" id="{FC01ACE9-44D1-475B-B9E4-05161D3961D8}"/>
                  </a:ext>
                </a:extLst>
              </p:cNvPr>
              <p:cNvSpPr/>
              <p:nvPr/>
            </p:nvSpPr>
            <p:spPr>
              <a:xfrm>
                <a:off x="7549180" y="1791444"/>
                <a:ext cx="68584" cy="27874"/>
              </a:xfrm>
              <a:custGeom>
                <a:avLst/>
                <a:gdLst/>
                <a:ahLst/>
                <a:cxnLst/>
                <a:rect l="l" t="t" r="r" b="b"/>
                <a:pathLst>
                  <a:path w="68584" h="27874" extrusionOk="0">
                    <a:moveTo>
                      <a:pt x="54645" y="0"/>
                    </a:moveTo>
                    <a:lnTo>
                      <a:pt x="14137" y="0"/>
                    </a:lnTo>
                    <a:cubicBezTo>
                      <a:pt x="7726" y="0"/>
                      <a:pt x="1909" y="4244"/>
                      <a:pt x="416" y="10484"/>
                    </a:cubicBezTo>
                    <a:cubicBezTo>
                      <a:pt x="-1796" y="19683"/>
                      <a:pt x="5119" y="27874"/>
                      <a:pt x="13939" y="27874"/>
                    </a:cubicBezTo>
                    <a:lnTo>
                      <a:pt x="54447" y="27874"/>
                    </a:lnTo>
                    <a:cubicBezTo>
                      <a:pt x="60858" y="27874"/>
                      <a:pt x="66676" y="23630"/>
                      <a:pt x="68168" y="17390"/>
                    </a:cubicBezTo>
                    <a:cubicBezTo>
                      <a:pt x="70380" y="8191"/>
                      <a:pt x="63466" y="0"/>
                      <a:pt x="546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4" name="Google Shape;1230;p47">
                <a:extLst>
                  <a:ext uri="{FF2B5EF4-FFF2-40B4-BE49-F238E27FC236}">
                    <a16:creationId xmlns:a16="http://schemas.microsoft.com/office/drawing/2014/main" id="{D5685441-C819-4CA2-8A68-12BF7A50A15E}"/>
                  </a:ext>
                </a:extLst>
              </p:cNvPr>
              <p:cNvSpPr/>
              <p:nvPr/>
            </p:nvSpPr>
            <p:spPr>
              <a:xfrm>
                <a:off x="7626382" y="1791444"/>
                <a:ext cx="84463" cy="27874"/>
              </a:xfrm>
              <a:custGeom>
                <a:avLst/>
                <a:gdLst/>
                <a:ahLst/>
                <a:cxnLst/>
                <a:rect l="l" t="t" r="r" b="b"/>
                <a:pathLst>
                  <a:path w="84463" h="27874" extrusionOk="0">
                    <a:moveTo>
                      <a:pt x="70524" y="0"/>
                    </a:moveTo>
                    <a:lnTo>
                      <a:pt x="14137" y="0"/>
                    </a:lnTo>
                    <a:cubicBezTo>
                      <a:pt x="7726" y="0"/>
                      <a:pt x="1909" y="4244"/>
                      <a:pt x="416" y="10484"/>
                    </a:cubicBezTo>
                    <a:cubicBezTo>
                      <a:pt x="-1796" y="19683"/>
                      <a:pt x="5119" y="27874"/>
                      <a:pt x="13939" y="27874"/>
                    </a:cubicBezTo>
                    <a:lnTo>
                      <a:pt x="70326" y="27874"/>
                    </a:lnTo>
                    <a:cubicBezTo>
                      <a:pt x="76738" y="27874"/>
                      <a:pt x="82555" y="23630"/>
                      <a:pt x="84048" y="17390"/>
                    </a:cubicBezTo>
                    <a:cubicBezTo>
                      <a:pt x="86260" y="8191"/>
                      <a:pt x="79345" y="0"/>
                      <a:pt x="7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5" name="Google Shape;1231;p47">
                <a:extLst>
                  <a:ext uri="{FF2B5EF4-FFF2-40B4-BE49-F238E27FC236}">
                    <a16:creationId xmlns:a16="http://schemas.microsoft.com/office/drawing/2014/main" id="{849CB11A-D46D-4E9B-8065-F5A055EBF8E7}"/>
                  </a:ext>
                </a:extLst>
              </p:cNvPr>
              <p:cNvSpPr/>
              <p:nvPr/>
            </p:nvSpPr>
            <p:spPr>
              <a:xfrm>
                <a:off x="7548766" y="183370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46" name="Google Shape;1232;p47">
                <a:extLst>
                  <a:ext uri="{FF2B5EF4-FFF2-40B4-BE49-F238E27FC236}">
                    <a16:creationId xmlns:a16="http://schemas.microsoft.com/office/drawing/2014/main" id="{085B9D2C-A5C0-4528-BC79-3843CA3801EA}"/>
                  </a:ext>
                </a:extLst>
              </p:cNvPr>
              <p:cNvSpPr/>
              <p:nvPr/>
            </p:nvSpPr>
            <p:spPr>
              <a:xfrm>
                <a:off x="7548766" y="187686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grpSp>
      </p:grpSp>
      <p:pic>
        <p:nvPicPr>
          <p:cNvPr id="27" name="Picture 26">
            <a:extLst>
              <a:ext uri="{FF2B5EF4-FFF2-40B4-BE49-F238E27FC236}">
                <a16:creationId xmlns:a16="http://schemas.microsoft.com/office/drawing/2014/main" id="{EE123A69-193C-48B7-9CB8-BCBAE44CB896}"/>
              </a:ext>
            </a:extLst>
          </p:cNvPr>
          <p:cNvPicPr>
            <a:picLocks noChangeAspect="1"/>
          </p:cNvPicPr>
          <p:nvPr/>
        </p:nvPicPr>
        <p:blipFill>
          <a:blip r:embed="rId5"/>
          <a:stretch>
            <a:fillRect/>
          </a:stretch>
        </p:blipFill>
        <p:spPr>
          <a:xfrm>
            <a:off x="-56731" y="-50372"/>
            <a:ext cx="671440" cy="671440"/>
          </a:xfrm>
          <a:prstGeom prst="rect">
            <a:avLst/>
          </a:prstGeom>
          <a:ln>
            <a:noFill/>
          </a:ln>
          <a:effectLst>
            <a:softEdge rad="112500"/>
          </a:effectLst>
        </p:spPr>
      </p:pic>
    </p:spTree>
    <p:extLst>
      <p:ext uri="{BB962C8B-B14F-4D97-AF65-F5344CB8AC3E}">
        <p14:creationId xmlns:p14="http://schemas.microsoft.com/office/powerpoint/2010/main" val="391744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grpSp>
        <p:nvGrpSpPr>
          <p:cNvPr id="934" name="Google Shape;934;p37"/>
          <p:cNvGrpSpPr/>
          <p:nvPr/>
        </p:nvGrpSpPr>
        <p:grpSpPr>
          <a:xfrm>
            <a:off x="5524419" y="2241175"/>
            <a:ext cx="3619432" cy="2902209"/>
            <a:chOff x="5524419" y="2241175"/>
            <a:chExt cx="3619432" cy="2902209"/>
          </a:xfrm>
        </p:grpSpPr>
        <p:grpSp>
          <p:nvGrpSpPr>
            <p:cNvPr id="935" name="Google Shape;935;p37"/>
            <p:cNvGrpSpPr/>
            <p:nvPr/>
          </p:nvGrpSpPr>
          <p:grpSpPr>
            <a:xfrm>
              <a:off x="5524419" y="4160759"/>
              <a:ext cx="3619432" cy="982624"/>
              <a:chOff x="4986600" y="4014825"/>
              <a:chExt cx="4157400" cy="1128675"/>
            </a:xfrm>
          </p:grpSpPr>
          <p:sp>
            <p:nvSpPr>
              <p:cNvPr id="936" name="Google Shape;936;p37"/>
              <p:cNvSpPr/>
              <p:nvPr/>
            </p:nvSpPr>
            <p:spPr>
              <a:xfrm flipH="1">
                <a:off x="5715000" y="4014825"/>
                <a:ext cx="3429000" cy="11286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937" name="Google Shape;937;p37"/>
              <p:cNvSpPr/>
              <p:nvPr/>
            </p:nvSpPr>
            <p:spPr>
              <a:xfrm flipH="1">
                <a:off x="4986600" y="4527300"/>
                <a:ext cx="4157400" cy="616200"/>
              </a:xfrm>
              <a:prstGeom prst="round1Rect">
                <a:avLst>
                  <a:gd name="adj" fmla="val 50000"/>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grpSp>
          <p:nvGrpSpPr>
            <p:cNvPr id="938" name="Google Shape;938;p37"/>
            <p:cNvGrpSpPr/>
            <p:nvPr/>
          </p:nvGrpSpPr>
          <p:grpSpPr>
            <a:xfrm>
              <a:off x="7631225" y="2241175"/>
              <a:ext cx="986125" cy="2095500"/>
              <a:chOff x="7631225" y="2241175"/>
              <a:chExt cx="986125" cy="2095500"/>
            </a:xfrm>
          </p:grpSpPr>
          <p:cxnSp>
            <p:nvCxnSpPr>
              <p:cNvPr id="939" name="Google Shape;939;p37"/>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37"/>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37"/>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37"/>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37"/>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37"/>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37"/>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37"/>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37"/>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37"/>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37"/>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37"/>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37"/>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37"/>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grpSp>
        <p:nvGrpSpPr>
          <p:cNvPr id="953" name="Google Shape;953;p37"/>
          <p:cNvGrpSpPr/>
          <p:nvPr/>
        </p:nvGrpSpPr>
        <p:grpSpPr>
          <a:xfrm>
            <a:off x="-630087" y="1859288"/>
            <a:ext cx="2893588" cy="3284238"/>
            <a:chOff x="-630087" y="1859288"/>
            <a:chExt cx="2893588" cy="3284238"/>
          </a:xfrm>
        </p:grpSpPr>
        <p:sp>
          <p:nvSpPr>
            <p:cNvPr id="954" name="Google Shape;954;p37"/>
            <p:cNvSpPr/>
            <p:nvPr/>
          </p:nvSpPr>
          <p:spPr>
            <a:xfrm>
              <a:off x="0" y="3272100"/>
              <a:ext cx="12552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latin typeface="Maven Pro"/>
                <a:ea typeface="Maven Pro"/>
                <a:cs typeface="Maven Pro"/>
                <a:sym typeface="Maven Pro"/>
              </a:endParaRPr>
            </a:p>
          </p:txBody>
        </p:sp>
        <p:sp>
          <p:nvSpPr>
            <p:cNvPr id="955" name="Google Shape;955;p37"/>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956" name="Google Shape;956;p37"/>
            <p:cNvGrpSpPr/>
            <p:nvPr/>
          </p:nvGrpSpPr>
          <p:grpSpPr>
            <a:xfrm>
              <a:off x="-630087" y="1859288"/>
              <a:ext cx="1885275" cy="1884250"/>
              <a:chOff x="2609275" y="3149350"/>
              <a:chExt cx="1885275" cy="1884250"/>
            </a:xfrm>
          </p:grpSpPr>
          <p:sp>
            <p:nvSpPr>
              <p:cNvPr id="957" name="Google Shape;957;p37"/>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7"/>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7"/>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7"/>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7"/>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7"/>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7"/>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7"/>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7"/>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7"/>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7"/>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7"/>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7"/>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7"/>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7"/>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7"/>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7"/>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7"/>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7"/>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932" name="Google Shape;932;p37"/>
          <p:cNvSpPr txBox="1">
            <a:spLocks noGrp="1"/>
          </p:cNvSpPr>
          <p:nvPr>
            <p:ph type="ctrTitle"/>
          </p:nvPr>
        </p:nvSpPr>
        <p:spPr>
          <a:xfrm>
            <a:off x="100394" y="1523616"/>
            <a:ext cx="8943213" cy="8706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Thank you for</a:t>
            </a:r>
            <a:r>
              <a:rPr lang="de-DE" sz="4000" dirty="0"/>
              <a:t> your </a:t>
            </a:r>
            <a:r>
              <a:rPr lang="en-US" sz="4000" dirty="0"/>
              <a:t>attention!</a:t>
            </a:r>
          </a:p>
        </p:txBody>
      </p:sp>
      <p:sp>
        <p:nvSpPr>
          <p:cNvPr id="933" name="Google Shape;933;p37"/>
          <p:cNvSpPr txBox="1">
            <a:spLocks noGrp="1"/>
          </p:cNvSpPr>
          <p:nvPr>
            <p:ph type="subTitle" idx="1"/>
          </p:nvPr>
        </p:nvSpPr>
        <p:spPr>
          <a:xfrm>
            <a:off x="-430953" y="4710192"/>
            <a:ext cx="6400702" cy="57964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Contacts:</a:t>
            </a:r>
            <a:r>
              <a:rPr lang="en-US" dirty="0"/>
              <a:t> </a:t>
            </a:r>
            <a:r>
              <a:rPr lang="en-US" dirty="0">
                <a:hlinkClick r:id="rId3"/>
              </a:rPr>
              <a:t>vesela_krumova20@abv.bg</a:t>
            </a:r>
            <a:r>
              <a:rPr lang="en-US" dirty="0"/>
              <a:t>; vkrumova@tu-sofia.bg</a:t>
            </a:r>
            <a:endParaRPr dirty="0"/>
          </a:p>
        </p:txBody>
      </p:sp>
      <p:grpSp>
        <p:nvGrpSpPr>
          <p:cNvPr id="976" name="Google Shape;976;p37"/>
          <p:cNvGrpSpPr/>
          <p:nvPr/>
        </p:nvGrpSpPr>
        <p:grpSpPr>
          <a:xfrm>
            <a:off x="5969750" y="-1678600"/>
            <a:ext cx="3756875" cy="2788075"/>
            <a:chOff x="5969750" y="-1678600"/>
            <a:chExt cx="3756875" cy="2788075"/>
          </a:xfrm>
        </p:grpSpPr>
        <p:sp>
          <p:nvSpPr>
            <p:cNvPr id="977" name="Google Shape;977;p37"/>
            <p:cNvSpPr/>
            <p:nvPr/>
          </p:nvSpPr>
          <p:spPr>
            <a:xfrm>
              <a:off x="7844125" y="89647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978" name="Google Shape;978;p37"/>
            <p:cNvSpPr/>
            <p:nvPr/>
          </p:nvSpPr>
          <p:spPr>
            <a:xfrm rot="-5400000">
              <a:off x="5969750" y="-1678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8B191F9D-4F18-4771-B363-8B8EDAB4D981}"/>
              </a:ext>
            </a:extLst>
          </p:cNvPr>
          <p:cNvPicPr>
            <a:picLocks noChangeAspect="1"/>
          </p:cNvPicPr>
          <p:nvPr/>
        </p:nvPicPr>
        <p:blipFill>
          <a:blip r:embed="rId4"/>
          <a:stretch>
            <a:fillRect/>
          </a:stretch>
        </p:blipFill>
        <p:spPr>
          <a:xfrm>
            <a:off x="-102761" y="-96741"/>
            <a:ext cx="1351899" cy="1351899"/>
          </a:xfrm>
          <a:prstGeom prst="rect">
            <a:avLst/>
          </a:prstGeom>
          <a:ln>
            <a:noFill/>
          </a:ln>
          <a:effectLst>
            <a:softEdge rad="112500"/>
          </a:effectLst>
        </p:spPr>
      </p:pic>
    </p:spTree>
    <p:extLst>
      <p:ext uri="{BB962C8B-B14F-4D97-AF65-F5344CB8AC3E}">
        <p14:creationId xmlns:p14="http://schemas.microsoft.com/office/powerpoint/2010/main" val="81132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3"/>
          <p:cNvSpPr txBox="1">
            <a:spLocks noGrp="1"/>
          </p:cNvSpPr>
          <p:nvPr>
            <p:ph type="title"/>
          </p:nvPr>
        </p:nvSpPr>
        <p:spPr>
          <a:xfrm>
            <a:off x="49619" y="475702"/>
            <a:ext cx="9044763" cy="6017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Introduction to the topic and the challenges of analysis</a:t>
            </a:r>
          </a:p>
        </p:txBody>
      </p:sp>
      <p:sp>
        <p:nvSpPr>
          <p:cNvPr id="13" name="TextBox 12">
            <a:extLst>
              <a:ext uri="{FF2B5EF4-FFF2-40B4-BE49-F238E27FC236}">
                <a16:creationId xmlns:a16="http://schemas.microsoft.com/office/drawing/2014/main" id="{88D837CB-61EF-41D4-9351-2A9342006738}"/>
              </a:ext>
            </a:extLst>
          </p:cNvPr>
          <p:cNvSpPr txBox="1"/>
          <p:nvPr/>
        </p:nvSpPr>
        <p:spPr>
          <a:xfrm>
            <a:off x="1201035" y="1670637"/>
            <a:ext cx="6741929" cy="1802225"/>
          </a:xfrm>
          <a:prstGeom prst="rect">
            <a:avLst/>
          </a:prstGeom>
          <a:effectLst>
            <a:glow rad="63500">
              <a:schemeClr val="accent1">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lgn="just">
              <a:lnSpc>
                <a:spcPct val="107000"/>
              </a:lnSpc>
              <a:spcAft>
                <a:spcPts val="800"/>
              </a:spcAft>
              <a:buBlip>
                <a:blip r:embed="rId3">
                  <a:extLst>
                    <a:ext uri="{837473B0-CC2E-450A-ABE3-18F120FF3D39}">
                      <a1611:picAttrSrcUrl xmlns:a1611="http://schemas.microsoft.com/office/drawing/2016/11/main" r:id="rId4"/>
                    </a:ext>
                  </a:extLst>
                </a:blip>
              </a:buBlip>
            </a:pPr>
            <a:r>
              <a:rPr lang="bg-BG" sz="15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The project </a:t>
            </a:r>
            <a:r>
              <a:rPr lang="bg-BG"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"Sales </a:t>
            </a:r>
            <a:r>
              <a:rPr lang="en-US"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a:t>
            </a:r>
            <a:r>
              <a:rPr lang="bg-BG"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nalysis in the Kaufland </a:t>
            </a:r>
            <a:r>
              <a:rPr lang="en-US"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r</a:t>
            </a:r>
            <a:r>
              <a:rPr lang="bg-BG"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etail </a:t>
            </a:r>
            <a:r>
              <a:rPr lang="en-US"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a:t>
            </a:r>
            <a:r>
              <a:rPr lang="bg-BG" sz="1500" b="1" i="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hain" </a:t>
            </a:r>
            <a:r>
              <a:rPr lang="bg-BG" sz="15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aims to derive key insights into Kaufland's business performance through business intelligence. The idea is to generate data through tables that collectively reflect the analysis of sales information in the various stores of the chain, using the relevant metrics and data sources related to categories to the products themselves, regions (stores), periods, and other important aspects of the retail activity.</a:t>
            </a:r>
          </a:p>
        </p:txBody>
      </p:sp>
      <p:pic>
        <p:nvPicPr>
          <p:cNvPr id="14" name="Picture 13">
            <a:extLst>
              <a:ext uri="{FF2B5EF4-FFF2-40B4-BE49-F238E27FC236}">
                <a16:creationId xmlns:a16="http://schemas.microsoft.com/office/drawing/2014/main" id="{9A032B11-17AC-486E-A250-C4951FDD8265}"/>
              </a:ext>
            </a:extLst>
          </p:cNvPr>
          <p:cNvPicPr>
            <a:picLocks noChangeAspect="1"/>
          </p:cNvPicPr>
          <p:nvPr/>
        </p:nvPicPr>
        <p:blipFill>
          <a:blip r:embed="rId5"/>
          <a:stretch>
            <a:fillRect/>
          </a:stretch>
        </p:blipFill>
        <p:spPr>
          <a:xfrm>
            <a:off x="7885834" y="3901101"/>
            <a:ext cx="1351899" cy="1351899"/>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3"/>
          <p:cNvSpPr txBox="1">
            <a:spLocks noGrp="1"/>
          </p:cNvSpPr>
          <p:nvPr>
            <p:ph type="title"/>
          </p:nvPr>
        </p:nvSpPr>
        <p:spPr>
          <a:xfrm>
            <a:off x="49619" y="475702"/>
            <a:ext cx="9044763" cy="6017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Introduction to the topic and the challenges of analysis</a:t>
            </a:r>
          </a:p>
        </p:txBody>
      </p:sp>
      <p:sp>
        <p:nvSpPr>
          <p:cNvPr id="13" name="TextBox 12">
            <a:extLst>
              <a:ext uri="{FF2B5EF4-FFF2-40B4-BE49-F238E27FC236}">
                <a16:creationId xmlns:a16="http://schemas.microsoft.com/office/drawing/2014/main" id="{88D837CB-61EF-41D4-9351-2A9342006738}"/>
              </a:ext>
            </a:extLst>
          </p:cNvPr>
          <p:cNvSpPr txBox="1"/>
          <p:nvPr/>
        </p:nvSpPr>
        <p:spPr>
          <a:xfrm>
            <a:off x="1167588" y="1670637"/>
            <a:ext cx="6808825" cy="1555234"/>
          </a:xfrm>
          <a:prstGeom prst="rect">
            <a:avLst/>
          </a:prstGeom>
          <a:effectLst>
            <a:glow rad="63500">
              <a:schemeClr val="accent1">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lgn="just">
              <a:lnSpc>
                <a:spcPct val="107000"/>
              </a:lnSpc>
              <a:spcAft>
                <a:spcPts val="800"/>
              </a:spcAft>
              <a:buBlip>
                <a:blip r:embed="rId3"/>
              </a:buBlip>
            </a:pPr>
            <a:r>
              <a:rPr lang="en-US" sz="15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The project will use the methods of Business Intelligence, which are related to linking data tables (such as products, sales, customers, transactions etc.) through relations and corresponding key indicators. In addition, reports, visualizations in the form of charts and statistics will be generated using special QlikView software that will demonstrate the workload of different products or stores over time.</a:t>
            </a:r>
            <a:endParaRPr lang="bg-BG" sz="15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F08D86A-609F-4AE3-AF2C-7A847779FB3A}"/>
              </a:ext>
            </a:extLst>
          </p:cNvPr>
          <p:cNvPicPr>
            <a:picLocks noChangeAspect="1"/>
          </p:cNvPicPr>
          <p:nvPr/>
        </p:nvPicPr>
        <p:blipFill>
          <a:blip r:embed="rId4"/>
          <a:stretch>
            <a:fillRect/>
          </a:stretch>
        </p:blipFill>
        <p:spPr>
          <a:xfrm>
            <a:off x="7885834" y="3901101"/>
            <a:ext cx="1351899" cy="1351899"/>
          </a:xfrm>
          <a:prstGeom prst="rect">
            <a:avLst/>
          </a:prstGeom>
          <a:ln>
            <a:noFill/>
          </a:ln>
          <a:effectLst>
            <a:softEdge rad="112500"/>
          </a:effectLst>
        </p:spPr>
      </p:pic>
    </p:spTree>
    <p:extLst>
      <p:ext uri="{BB962C8B-B14F-4D97-AF65-F5344CB8AC3E}">
        <p14:creationId xmlns:p14="http://schemas.microsoft.com/office/powerpoint/2010/main" val="96810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5" name="Google Shape;1120;p43">
            <a:extLst>
              <a:ext uri="{FF2B5EF4-FFF2-40B4-BE49-F238E27FC236}">
                <a16:creationId xmlns:a16="http://schemas.microsoft.com/office/drawing/2014/main" id="{2DD8929A-BF0E-4C8E-95BF-35288325E3D0}"/>
              </a:ext>
            </a:extLst>
          </p:cNvPr>
          <p:cNvSpPr txBox="1">
            <a:spLocks/>
          </p:cNvSpPr>
          <p:nvPr/>
        </p:nvSpPr>
        <p:spPr>
          <a:xfrm>
            <a:off x="1024270" y="354408"/>
            <a:ext cx="7095460" cy="601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lgn="ctr"/>
            <a:r>
              <a:rPr lang="en-US" sz="2400" dirty="0"/>
              <a:t>Introduction to the topic and the challenges of analysis</a:t>
            </a:r>
          </a:p>
        </p:txBody>
      </p:sp>
      <p:sp>
        <p:nvSpPr>
          <p:cNvPr id="19" name="TextBox 18">
            <a:extLst>
              <a:ext uri="{FF2B5EF4-FFF2-40B4-BE49-F238E27FC236}">
                <a16:creationId xmlns:a16="http://schemas.microsoft.com/office/drawing/2014/main" id="{83C9A4EF-C039-4408-AF03-224B90C20173}"/>
              </a:ext>
            </a:extLst>
          </p:cNvPr>
          <p:cNvSpPr txBox="1"/>
          <p:nvPr/>
        </p:nvSpPr>
        <p:spPr>
          <a:xfrm>
            <a:off x="514812" y="1373648"/>
            <a:ext cx="5737132" cy="304892"/>
          </a:xfrm>
          <a:prstGeom prst="rect">
            <a:avLst/>
          </a:prstGeom>
          <a:noFill/>
        </p:spPr>
        <p:txBody>
          <a:bodyPr wrap="square">
            <a:spAutoFit/>
          </a:bodyPr>
          <a:lstStyle/>
          <a:p>
            <a:pPr>
              <a:lnSpc>
                <a:spcPct val="107000"/>
              </a:lnSpc>
              <a:spcAft>
                <a:spcPts val="800"/>
              </a:spcAft>
            </a:pPr>
            <a:r>
              <a:rPr lang="bg-BG" b="1" i="1" u="sng" dirty="0">
                <a:solidFill>
                  <a:schemeClr val="accent1">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These data will be used to analyse the following key questions:</a:t>
            </a:r>
            <a:endParaRPr lang="bg-BG" dirty="0">
              <a:solidFill>
                <a:schemeClr val="accent1">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48" name="Picture 47">
            <a:extLst>
              <a:ext uri="{FF2B5EF4-FFF2-40B4-BE49-F238E27FC236}">
                <a16:creationId xmlns:a16="http://schemas.microsoft.com/office/drawing/2014/main" id="{51977E31-1024-4EEA-8AA6-BB9AA2A3F519}"/>
              </a:ext>
            </a:extLst>
          </p:cNvPr>
          <p:cNvPicPr>
            <a:picLocks noChangeAspect="1"/>
          </p:cNvPicPr>
          <p:nvPr/>
        </p:nvPicPr>
        <p:blipFill>
          <a:blip r:embed="rId3"/>
          <a:stretch>
            <a:fillRect/>
          </a:stretch>
        </p:blipFill>
        <p:spPr>
          <a:xfrm>
            <a:off x="7885834" y="3901101"/>
            <a:ext cx="1351899" cy="1351899"/>
          </a:xfrm>
          <a:prstGeom prst="rect">
            <a:avLst/>
          </a:prstGeom>
          <a:ln>
            <a:noFill/>
          </a:ln>
          <a:effectLst>
            <a:softEdge rad="112500"/>
          </a:effectLst>
        </p:spPr>
      </p:pic>
      <p:grpSp>
        <p:nvGrpSpPr>
          <p:cNvPr id="33" name="Group 32">
            <a:extLst>
              <a:ext uri="{FF2B5EF4-FFF2-40B4-BE49-F238E27FC236}">
                <a16:creationId xmlns:a16="http://schemas.microsoft.com/office/drawing/2014/main" id="{10826FAB-E5AB-4104-8091-DE2DFBC1C58A}"/>
              </a:ext>
            </a:extLst>
          </p:cNvPr>
          <p:cNvGrpSpPr/>
          <p:nvPr/>
        </p:nvGrpSpPr>
        <p:grpSpPr>
          <a:xfrm>
            <a:off x="514811" y="1955919"/>
            <a:ext cx="7095460" cy="2790048"/>
            <a:chOff x="514812" y="1999044"/>
            <a:chExt cx="6233318" cy="2492990"/>
          </a:xfrm>
        </p:grpSpPr>
        <p:sp>
          <p:nvSpPr>
            <p:cNvPr id="43" name="TextBox 42">
              <a:extLst>
                <a:ext uri="{FF2B5EF4-FFF2-40B4-BE49-F238E27FC236}">
                  <a16:creationId xmlns:a16="http://schemas.microsoft.com/office/drawing/2014/main" id="{C4A4EF09-5D1C-4C30-A30D-1E36449F10A9}"/>
                </a:ext>
              </a:extLst>
            </p:cNvPr>
            <p:cNvSpPr txBox="1"/>
            <p:nvPr/>
          </p:nvSpPr>
          <p:spPr>
            <a:xfrm>
              <a:off x="514812" y="1999044"/>
              <a:ext cx="6233318" cy="249299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buBlip>
                  <a:blip r:embed="rId4">
                    <a:extLst>
                      <a:ext uri="{837473B0-CC2E-450A-ABE3-18F120FF3D39}">
                        <a1611:picAttrSrcUrl xmlns:a1611="http://schemas.microsoft.com/office/drawing/2016/11/main" r:id="rId5"/>
                      </a:ext>
                    </a:extLst>
                  </a:blip>
                </a:buBlip>
              </a:pPr>
              <a:r>
                <a:rPr lang="en-US" sz="1300" dirty="0">
                  <a:solidFill>
                    <a:schemeClr val="bg1"/>
                  </a:solidFill>
                  <a:latin typeface="Maven Pro" panose="020B0604020202020204" charset="0"/>
                </a:rPr>
                <a:t>Which categories of products are the best sellers and therefore what is the best selling product and which category does it belong to?</a:t>
              </a:r>
            </a:p>
            <a:p>
              <a:pPr marL="285750" indent="-285750">
                <a:buBlip>
                  <a:blip r:embed="rId4">
                    <a:extLst>
                      <a:ext uri="{837473B0-CC2E-450A-ABE3-18F120FF3D39}">
                        <a1611:picAttrSrcUrl xmlns:a1611="http://schemas.microsoft.com/office/drawing/2016/11/main" r:id="rId5"/>
                      </a:ext>
                    </a:extLst>
                  </a:blip>
                </a:buBlip>
              </a:pPr>
              <a:endParaRPr lang="en-US" sz="1300" dirty="0">
                <a:solidFill>
                  <a:schemeClr val="bg1"/>
                </a:solidFill>
                <a:latin typeface="Maven Pro" panose="020B0604020202020204" charset="0"/>
              </a:endParaRPr>
            </a:p>
            <a:p>
              <a:pPr marL="285750" indent="-285750">
                <a:buBlip>
                  <a:blip r:embed="rId4">
                    <a:extLst>
                      <a:ext uri="{837473B0-CC2E-450A-ABE3-18F120FF3D39}">
                        <a1611:picAttrSrcUrl xmlns:a1611="http://schemas.microsoft.com/office/drawing/2016/11/main" r:id="rId5"/>
                      </a:ext>
                    </a:extLst>
                  </a:blip>
                </a:buBlip>
              </a:pPr>
              <a:r>
                <a:rPr lang="en-US" sz="1300" dirty="0">
                  <a:solidFill>
                    <a:schemeClr val="bg1"/>
                  </a:solidFill>
                  <a:latin typeface="Maven Pro" panose="020B0604020202020204" charset="0"/>
                </a:rPr>
                <a:t>What is the difference in sales between large hypermarkets (in big cities) and smaller stores in the Kaufland network?</a:t>
              </a:r>
            </a:p>
            <a:p>
              <a:pPr marL="285750" indent="-285750">
                <a:buBlip>
                  <a:blip r:embed="rId4">
                    <a:extLst>
                      <a:ext uri="{837473B0-CC2E-450A-ABE3-18F120FF3D39}">
                        <a1611:picAttrSrcUrl xmlns:a1611="http://schemas.microsoft.com/office/drawing/2016/11/main" r:id="rId5"/>
                      </a:ext>
                    </a:extLst>
                  </a:blip>
                </a:buBlip>
              </a:pPr>
              <a:endParaRPr lang="en-US" sz="1300" dirty="0">
                <a:solidFill>
                  <a:schemeClr val="bg1"/>
                </a:solidFill>
                <a:latin typeface="Maven Pro" panose="020B0604020202020204" charset="0"/>
              </a:endParaRPr>
            </a:p>
            <a:p>
              <a:pPr marL="285750" indent="-285750">
                <a:buBlip>
                  <a:blip r:embed="rId4">
                    <a:extLst>
                      <a:ext uri="{837473B0-CC2E-450A-ABE3-18F120FF3D39}">
                        <a1611:picAttrSrcUrl xmlns:a1611="http://schemas.microsoft.com/office/drawing/2016/11/main" r:id="rId5"/>
                      </a:ext>
                    </a:extLst>
                  </a:blip>
                </a:buBlip>
              </a:pPr>
              <a:r>
                <a:rPr lang="en-US" sz="1300" dirty="0">
                  <a:solidFill>
                    <a:schemeClr val="bg1"/>
                  </a:solidFill>
                  <a:latin typeface="Maven Pro" panose="020B0604020202020204" charset="0"/>
                </a:rPr>
                <a:t>What are the trends in Kaufland's food versus non-food items?</a:t>
              </a:r>
            </a:p>
            <a:p>
              <a:pPr marL="285750" indent="-285750">
                <a:buBlip>
                  <a:blip r:embed="rId4">
                    <a:extLst>
                      <a:ext uri="{837473B0-CC2E-450A-ABE3-18F120FF3D39}">
                        <a1611:picAttrSrcUrl xmlns:a1611="http://schemas.microsoft.com/office/drawing/2016/11/main" r:id="rId5"/>
                      </a:ext>
                    </a:extLst>
                  </a:blip>
                </a:buBlip>
              </a:pPr>
              <a:endParaRPr lang="en-US" sz="1300" dirty="0">
                <a:solidFill>
                  <a:schemeClr val="bg1"/>
                </a:solidFill>
                <a:latin typeface="Maven Pro" panose="020B0604020202020204" charset="0"/>
              </a:endParaRPr>
            </a:p>
            <a:p>
              <a:pPr marL="285750" indent="-285750">
                <a:buBlip>
                  <a:blip r:embed="rId4">
                    <a:extLst>
                      <a:ext uri="{837473B0-CC2E-450A-ABE3-18F120FF3D39}">
                        <a1611:picAttrSrcUrl xmlns:a1611="http://schemas.microsoft.com/office/drawing/2016/11/main" r:id="rId5"/>
                      </a:ext>
                    </a:extLst>
                  </a:blip>
                </a:buBlip>
              </a:pPr>
              <a:r>
                <a:rPr lang="en-US" sz="1300" dirty="0">
                  <a:solidFill>
                    <a:schemeClr val="bg1"/>
                  </a:solidFill>
                  <a:latin typeface="Maven Pro" panose="020B0604020202020204" charset="0"/>
                </a:rPr>
                <a:t>What are the seasonal patterns in Kaufland's sales?</a:t>
              </a:r>
            </a:p>
            <a:p>
              <a:endParaRPr lang="en-US" sz="1300" dirty="0">
                <a:solidFill>
                  <a:schemeClr val="bg1"/>
                </a:solidFill>
                <a:latin typeface="Maven Pro" panose="020B0604020202020204" charset="0"/>
              </a:endParaRPr>
            </a:p>
            <a:p>
              <a:pPr marL="285750" indent="-285750">
                <a:buBlip>
                  <a:blip r:embed="rId4">
                    <a:extLst>
                      <a:ext uri="{837473B0-CC2E-450A-ABE3-18F120FF3D39}">
                        <a1611:picAttrSrcUrl xmlns:a1611="http://schemas.microsoft.com/office/drawing/2016/11/main" r:id="rId5"/>
                      </a:ext>
                    </a:extLst>
                  </a:blip>
                </a:buBlip>
              </a:pPr>
              <a:r>
                <a:rPr lang="en-US" sz="1300" dirty="0">
                  <a:solidFill>
                    <a:schemeClr val="bg1"/>
                  </a:solidFill>
                  <a:latin typeface="Maven Pro" panose="020B0604020202020204" charset="0"/>
                </a:rPr>
                <a:t>Which are the leading regions by sales in the first month and what are their shares in total sales?</a:t>
              </a:r>
            </a:p>
          </p:txBody>
        </p:sp>
        <p:grpSp>
          <p:nvGrpSpPr>
            <p:cNvPr id="49" name="Google Shape;1224;p47">
              <a:extLst>
                <a:ext uri="{FF2B5EF4-FFF2-40B4-BE49-F238E27FC236}">
                  <a16:creationId xmlns:a16="http://schemas.microsoft.com/office/drawing/2014/main" id="{796D2B02-29A5-4325-B9DB-F54CE2BD553D}"/>
                </a:ext>
              </a:extLst>
            </p:cNvPr>
            <p:cNvGrpSpPr/>
            <p:nvPr/>
          </p:nvGrpSpPr>
          <p:grpSpPr>
            <a:xfrm>
              <a:off x="6351181" y="3901101"/>
              <a:ext cx="396949" cy="390878"/>
              <a:chOff x="7254672" y="1567552"/>
              <a:chExt cx="461065" cy="446886"/>
            </a:xfrm>
          </p:grpSpPr>
          <p:sp>
            <p:nvSpPr>
              <p:cNvPr id="50" name="Google Shape;1225;p47">
                <a:extLst>
                  <a:ext uri="{FF2B5EF4-FFF2-40B4-BE49-F238E27FC236}">
                    <a16:creationId xmlns:a16="http://schemas.microsoft.com/office/drawing/2014/main" id="{1B3889BC-3CB0-4C60-887C-98F2144F26A9}"/>
                  </a:ext>
                </a:extLst>
              </p:cNvPr>
              <p:cNvSpPr/>
              <p:nvPr/>
            </p:nvSpPr>
            <p:spPr>
              <a:xfrm>
                <a:off x="7254672" y="1675452"/>
                <a:ext cx="259604" cy="259611"/>
              </a:xfrm>
              <a:custGeom>
                <a:avLst/>
                <a:gdLst/>
                <a:ahLst/>
                <a:cxnLst/>
                <a:rect l="l" t="t" r="r" b="b"/>
                <a:pathLst>
                  <a:path w="259604" h="259611" extrusionOk="0">
                    <a:moveTo>
                      <a:pt x="251971" y="115993"/>
                    </a:moveTo>
                    <a:lnTo>
                      <a:pt x="143980" y="115993"/>
                    </a:lnTo>
                    <a:lnTo>
                      <a:pt x="143980" y="7472"/>
                    </a:lnTo>
                    <a:cubicBezTo>
                      <a:pt x="143980" y="3345"/>
                      <a:pt x="140636" y="0"/>
                      <a:pt x="136508" y="0"/>
                    </a:cubicBezTo>
                    <a:lnTo>
                      <a:pt x="129801" y="0"/>
                    </a:lnTo>
                    <a:cubicBezTo>
                      <a:pt x="31549" y="0"/>
                      <a:pt x="-41554" y="109725"/>
                      <a:pt x="26594" y="213076"/>
                    </a:cubicBezTo>
                    <a:cubicBezTo>
                      <a:pt x="31863" y="221069"/>
                      <a:pt x="38742" y="227894"/>
                      <a:pt x="46736" y="233154"/>
                    </a:cubicBezTo>
                    <a:cubicBezTo>
                      <a:pt x="152370" y="302606"/>
                      <a:pt x="264577" y="224612"/>
                      <a:pt x="259434" y="123096"/>
                    </a:cubicBezTo>
                    <a:cubicBezTo>
                      <a:pt x="259236" y="119122"/>
                      <a:pt x="255945" y="116002"/>
                      <a:pt x="251971" y="116002"/>
                    </a:cubicBezTo>
                    <a:close/>
                    <a:moveTo>
                      <a:pt x="27413" y="133203"/>
                    </a:moveTo>
                    <a:cubicBezTo>
                      <a:pt x="25803" y="80008"/>
                      <a:pt x="65079" y="35481"/>
                      <a:pt x="116106" y="28746"/>
                    </a:cubicBezTo>
                    <a:lnTo>
                      <a:pt x="116106" y="130056"/>
                    </a:lnTo>
                    <a:cubicBezTo>
                      <a:pt x="116106" y="137680"/>
                      <a:pt x="122293" y="143867"/>
                      <a:pt x="129918" y="143867"/>
                    </a:cubicBezTo>
                    <a:lnTo>
                      <a:pt x="230813" y="143867"/>
                    </a:lnTo>
                    <a:cubicBezTo>
                      <a:pt x="223908" y="194751"/>
                      <a:pt x="179408" y="233855"/>
                      <a:pt x="126294" y="232192"/>
                    </a:cubicBezTo>
                    <a:cubicBezTo>
                      <a:pt x="72596" y="230510"/>
                      <a:pt x="29040" y="186901"/>
                      <a:pt x="27413" y="133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1" name="Google Shape;1226;p47">
                <a:extLst>
                  <a:ext uri="{FF2B5EF4-FFF2-40B4-BE49-F238E27FC236}">
                    <a16:creationId xmlns:a16="http://schemas.microsoft.com/office/drawing/2014/main" id="{4727D5C3-1245-451A-A01D-4D16E87BA9BE}"/>
                  </a:ext>
                </a:extLst>
              </p:cNvPr>
              <p:cNvSpPr/>
              <p:nvPr/>
            </p:nvSpPr>
            <p:spPr>
              <a:xfrm>
                <a:off x="7416627" y="1630727"/>
                <a:ext cx="143264" cy="143623"/>
              </a:xfrm>
              <a:custGeom>
                <a:avLst/>
                <a:gdLst/>
                <a:ahLst/>
                <a:cxnLst/>
                <a:rect l="l" t="t" r="r" b="b"/>
                <a:pathLst>
                  <a:path w="143264" h="143623" extrusionOk="0">
                    <a:moveTo>
                      <a:pt x="9" y="13811"/>
                    </a:moveTo>
                    <a:lnTo>
                      <a:pt x="9" y="129813"/>
                    </a:lnTo>
                    <a:cubicBezTo>
                      <a:pt x="9" y="137438"/>
                      <a:pt x="6195" y="143624"/>
                      <a:pt x="13820" y="143624"/>
                    </a:cubicBezTo>
                    <a:lnTo>
                      <a:pt x="129453" y="143624"/>
                    </a:lnTo>
                    <a:cubicBezTo>
                      <a:pt x="137087" y="143624"/>
                      <a:pt x="143264" y="137429"/>
                      <a:pt x="143264" y="129795"/>
                    </a:cubicBezTo>
                    <a:cubicBezTo>
                      <a:pt x="143255" y="58104"/>
                      <a:pt x="84656" y="0"/>
                      <a:pt x="13811" y="0"/>
                    </a:cubicBezTo>
                    <a:cubicBezTo>
                      <a:pt x="6186" y="0"/>
                      <a:pt x="0" y="6186"/>
                      <a:pt x="0" y="13811"/>
                    </a:cubicBezTo>
                    <a:close/>
                    <a:moveTo>
                      <a:pt x="26984" y="115750"/>
                    </a:moveTo>
                    <a:lnTo>
                      <a:pt x="26984" y="28360"/>
                    </a:lnTo>
                    <a:cubicBezTo>
                      <a:pt x="72104" y="34663"/>
                      <a:pt x="107918" y="70603"/>
                      <a:pt x="114059" y="115750"/>
                    </a:cubicBezTo>
                    <a:lnTo>
                      <a:pt x="26984" y="1157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2" name="Google Shape;1227;p47">
                <a:extLst>
                  <a:ext uri="{FF2B5EF4-FFF2-40B4-BE49-F238E27FC236}">
                    <a16:creationId xmlns:a16="http://schemas.microsoft.com/office/drawing/2014/main" id="{3BC5EC1B-058F-4491-85DF-36053B8FD609}"/>
                  </a:ext>
                </a:extLst>
              </p:cNvPr>
              <p:cNvSpPr/>
              <p:nvPr/>
            </p:nvSpPr>
            <p:spPr>
              <a:xfrm>
                <a:off x="7585884" y="1567552"/>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3" name="Google Shape;1228;p47">
                <a:extLst>
                  <a:ext uri="{FF2B5EF4-FFF2-40B4-BE49-F238E27FC236}">
                    <a16:creationId xmlns:a16="http://schemas.microsoft.com/office/drawing/2014/main" id="{8BBFB487-E7DA-49AA-AB57-F12C77163C54}"/>
                  </a:ext>
                </a:extLst>
              </p:cNvPr>
              <p:cNvSpPr/>
              <p:nvPr/>
            </p:nvSpPr>
            <p:spPr>
              <a:xfrm>
                <a:off x="7585749" y="1609813"/>
                <a:ext cx="129988" cy="27874"/>
              </a:xfrm>
              <a:custGeom>
                <a:avLst/>
                <a:gdLst/>
                <a:ahLst/>
                <a:cxnLst/>
                <a:rect l="l" t="t" r="r" b="b"/>
                <a:pathLst>
                  <a:path w="129988" h="27874" extrusionOk="0">
                    <a:moveTo>
                      <a:pt x="116049" y="0"/>
                    </a:moveTo>
                    <a:lnTo>
                      <a:pt x="14137" y="0"/>
                    </a:lnTo>
                    <a:cubicBezTo>
                      <a:pt x="7726" y="0"/>
                      <a:pt x="1909" y="4244"/>
                      <a:pt x="416" y="10484"/>
                    </a:cubicBezTo>
                    <a:cubicBezTo>
                      <a:pt x="-1796" y="19683"/>
                      <a:pt x="5119" y="27874"/>
                      <a:pt x="13939" y="27874"/>
                    </a:cubicBezTo>
                    <a:lnTo>
                      <a:pt x="115851" y="27874"/>
                    </a:lnTo>
                    <a:cubicBezTo>
                      <a:pt x="122262" y="27874"/>
                      <a:pt x="128080" y="23630"/>
                      <a:pt x="129572" y="17390"/>
                    </a:cubicBezTo>
                    <a:cubicBezTo>
                      <a:pt x="131784" y="8191"/>
                      <a:pt x="124879" y="0"/>
                      <a:pt x="116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4" name="Google Shape;1229;p47">
                <a:extLst>
                  <a:ext uri="{FF2B5EF4-FFF2-40B4-BE49-F238E27FC236}">
                    <a16:creationId xmlns:a16="http://schemas.microsoft.com/office/drawing/2014/main" id="{3014B5DD-2391-4DE0-A53C-810A4556ED42}"/>
                  </a:ext>
                </a:extLst>
              </p:cNvPr>
              <p:cNvSpPr/>
              <p:nvPr/>
            </p:nvSpPr>
            <p:spPr>
              <a:xfrm>
                <a:off x="7549180" y="1791444"/>
                <a:ext cx="68584" cy="27874"/>
              </a:xfrm>
              <a:custGeom>
                <a:avLst/>
                <a:gdLst/>
                <a:ahLst/>
                <a:cxnLst/>
                <a:rect l="l" t="t" r="r" b="b"/>
                <a:pathLst>
                  <a:path w="68584" h="27874" extrusionOk="0">
                    <a:moveTo>
                      <a:pt x="54645" y="0"/>
                    </a:moveTo>
                    <a:lnTo>
                      <a:pt x="14137" y="0"/>
                    </a:lnTo>
                    <a:cubicBezTo>
                      <a:pt x="7726" y="0"/>
                      <a:pt x="1909" y="4244"/>
                      <a:pt x="416" y="10484"/>
                    </a:cubicBezTo>
                    <a:cubicBezTo>
                      <a:pt x="-1796" y="19683"/>
                      <a:pt x="5119" y="27874"/>
                      <a:pt x="13939" y="27874"/>
                    </a:cubicBezTo>
                    <a:lnTo>
                      <a:pt x="54447" y="27874"/>
                    </a:lnTo>
                    <a:cubicBezTo>
                      <a:pt x="60858" y="27874"/>
                      <a:pt x="66676" y="23630"/>
                      <a:pt x="68168" y="17390"/>
                    </a:cubicBezTo>
                    <a:cubicBezTo>
                      <a:pt x="70380" y="8191"/>
                      <a:pt x="63466" y="0"/>
                      <a:pt x="546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5" name="Google Shape;1230;p47">
                <a:extLst>
                  <a:ext uri="{FF2B5EF4-FFF2-40B4-BE49-F238E27FC236}">
                    <a16:creationId xmlns:a16="http://schemas.microsoft.com/office/drawing/2014/main" id="{1BB19141-EAE1-4D1D-A55E-F75891C6AF05}"/>
                  </a:ext>
                </a:extLst>
              </p:cNvPr>
              <p:cNvSpPr/>
              <p:nvPr/>
            </p:nvSpPr>
            <p:spPr>
              <a:xfrm>
                <a:off x="7626382" y="1791444"/>
                <a:ext cx="84463" cy="27874"/>
              </a:xfrm>
              <a:custGeom>
                <a:avLst/>
                <a:gdLst/>
                <a:ahLst/>
                <a:cxnLst/>
                <a:rect l="l" t="t" r="r" b="b"/>
                <a:pathLst>
                  <a:path w="84463" h="27874" extrusionOk="0">
                    <a:moveTo>
                      <a:pt x="70524" y="0"/>
                    </a:moveTo>
                    <a:lnTo>
                      <a:pt x="14137" y="0"/>
                    </a:lnTo>
                    <a:cubicBezTo>
                      <a:pt x="7726" y="0"/>
                      <a:pt x="1909" y="4244"/>
                      <a:pt x="416" y="10484"/>
                    </a:cubicBezTo>
                    <a:cubicBezTo>
                      <a:pt x="-1796" y="19683"/>
                      <a:pt x="5119" y="27874"/>
                      <a:pt x="13939" y="27874"/>
                    </a:cubicBezTo>
                    <a:lnTo>
                      <a:pt x="70326" y="27874"/>
                    </a:lnTo>
                    <a:cubicBezTo>
                      <a:pt x="76738" y="27874"/>
                      <a:pt x="82555" y="23630"/>
                      <a:pt x="84048" y="17390"/>
                    </a:cubicBezTo>
                    <a:cubicBezTo>
                      <a:pt x="86260" y="8191"/>
                      <a:pt x="79345" y="0"/>
                      <a:pt x="7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6" name="Google Shape;1231;p47">
                <a:extLst>
                  <a:ext uri="{FF2B5EF4-FFF2-40B4-BE49-F238E27FC236}">
                    <a16:creationId xmlns:a16="http://schemas.microsoft.com/office/drawing/2014/main" id="{6071A0EF-36AF-4FEB-9B43-59017A2A62FF}"/>
                  </a:ext>
                </a:extLst>
              </p:cNvPr>
              <p:cNvSpPr/>
              <p:nvPr/>
            </p:nvSpPr>
            <p:spPr>
              <a:xfrm>
                <a:off x="7548766" y="183370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7" name="Google Shape;1232;p47">
                <a:extLst>
                  <a:ext uri="{FF2B5EF4-FFF2-40B4-BE49-F238E27FC236}">
                    <a16:creationId xmlns:a16="http://schemas.microsoft.com/office/drawing/2014/main" id="{D1CEDFB4-9B5B-4D32-A5CC-6AF352B791BA}"/>
                  </a:ext>
                </a:extLst>
              </p:cNvPr>
              <p:cNvSpPr/>
              <p:nvPr/>
            </p:nvSpPr>
            <p:spPr>
              <a:xfrm>
                <a:off x="7548766" y="1876865"/>
                <a:ext cx="162421" cy="27874"/>
              </a:xfrm>
              <a:custGeom>
                <a:avLst/>
                <a:gdLst/>
                <a:ahLst/>
                <a:cxnLst/>
                <a:rect l="l" t="t" r="r" b="b"/>
                <a:pathLst>
                  <a:path w="162421" h="27874" extrusionOk="0">
                    <a:moveTo>
                      <a:pt x="148491" y="0"/>
                    </a:moveTo>
                    <a:lnTo>
                      <a:pt x="14137" y="0"/>
                    </a:lnTo>
                    <a:cubicBezTo>
                      <a:pt x="7726" y="0"/>
                      <a:pt x="1909" y="4244"/>
                      <a:pt x="416" y="10484"/>
                    </a:cubicBezTo>
                    <a:cubicBezTo>
                      <a:pt x="-1796" y="19683"/>
                      <a:pt x="5119" y="27874"/>
                      <a:pt x="13939" y="27874"/>
                    </a:cubicBezTo>
                    <a:lnTo>
                      <a:pt x="148284" y="27874"/>
                    </a:lnTo>
                    <a:cubicBezTo>
                      <a:pt x="154695" y="27874"/>
                      <a:pt x="160512" y="23630"/>
                      <a:pt x="162005" y="17390"/>
                    </a:cubicBezTo>
                    <a:cubicBezTo>
                      <a:pt x="164217" y="8200"/>
                      <a:pt x="157312" y="0"/>
                      <a:pt x="1484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8" name="Google Shape;1233;p47">
                <a:extLst>
                  <a:ext uri="{FF2B5EF4-FFF2-40B4-BE49-F238E27FC236}">
                    <a16:creationId xmlns:a16="http://schemas.microsoft.com/office/drawing/2014/main" id="{9E8F9529-4776-4A10-888F-1BD4652619F6}"/>
                  </a:ext>
                </a:extLst>
              </p:cNvPr>
              <p:cNvSpPr/>
              <p:nvPr/>
            </p:nvSpPr>
            <p:spPr>
              <a:xfrm>
                <a:off x="7472526" y="1944303"/>
                <a:ext cx="99731" cy="27874"/>
              </a:xfrm>
              <a:custGeom>
                <a:avLst/>
                <a:gdLst/>
                <a:ahLst/>
                <a:cxnLst/>
                <a:rect l="l" t="t" r="r" b="b"/>
                <a:pathLst>
                  <a:path w="99731" h="27874" extrusionOk="0">
                    <a:moveTo>
                      <a:pt x="85792" y="0"/>
                    </a:moveTo>
                    <a:lnTo>
                      <a:pt x="14137" y="0"/>
                    </a:lnTo>
                    <a:cubicBezTo>
                      <a:pt x="7726" y="0"/>
                      <a:pt x="1909" y="4244"/>
                      <a:pt x="416" y="10484"/>
                    </a:cubicBezTo>
                    <a:cubicBezTo>
                      <a:pt x="-1796" y="19683"/>
                      <a:pt x="5119" y="27874"/>
                      <a:pt x="13939" y="27874"/>
                    </a:cubicBezTo>
                    <a:lnTo>
                      <a:pt x="85594" y="27874"/>
                    </a:lnTo>
                    <a:cubicBezTo>
                      <a:pt x="92005" y="27874"/>
                      <a:pt x="97823" y="23630"/>
                      <a:pt x="99316" y="17390"/>
                    </a:cubicBezTo>
                    <a:cubicBezTo>
                      <a:pt x="101527" y="8191"/>
                      <a:pt x="94613" y="0"/>
                      <a:pt x="8579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59" name="Google Shape;1234;p47">
                <a:extLst>
                  <a:ext uri="{FF2B5EF4-FFF2-40B4-BE49-F238E27FC236}">
                    <a16:creationId xmlns:a16="http://schemas.microsoft.com/office/drawing/2014/main" id="{0F4D1635-1624-45DA-B04A-FE31895DA489}"/>
                  </a:ext>
                </a:extLst>
              </p:cNvPr>
              <p:cNvSpPr/>
              <p:nvPr/>
            </p:nvSpPr>
            <p:spPr>
              <a:xfrm>
                <a:off x="7472229" y="1986564"/>
                <a:ext cx="165334" cy="27874"/>
              </a:xfrm>
              <a:custGeom>
                <a:avLst/>
                <a:gdLst/>
                <a:ahLst/>
                <a:cxnLst/>
                <a:rect l="l" t="t" r="r" b="b"/>
                <a:pathLst>
                  <a:path w="165334" h="27874" extrusionOk="0">
                    <a:moveTo>
                      <a:pt x="151395" y="0"/>
                    </a:moveTo>
                    <a:lnTo>
                      <a:pt x="14137" y="0"/>
                    </a:lnTo>
                    <a:cubicBezTo>
                      <a:pt x="7726" y="0"/>
                      <a:pt x="1909" y="4244"/>
                      <a:pt x="416" y="10484"/>
                    </a:cubicBezTo>
                    <a:cubicBezTo>
                      <a:pt x="-1796" y="19683"/>
                      <a:pt x="5119" y="27874"/>
                      <a:pt x="13939" y="27874"/>
                    </a:cubicBezTo>
                    <a:lnTo>
                      <a:pt x="151197" y="27874"/>
                    </a:lnTo>
                    <a:cubicBezTo>
                      <a:pt x="157609" y="27874"/>
                      <a:pt x="163426" y="23630"/>
                      <a:pt x="164919" y="17390"/>
                    </a:cubicBezTo>
                    <a:cubicBezTo>
                      <a:pt x="167131" y="8191"/>
                      <a:pt x="160216" y="0"/>
                      <a:pt x="15139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60" name="Google Shape;1235;p47">
                <a:extLst>
                  <a:ext uri="{FF2B5EF4-FFF2-40B4-BE49-F238E27FC236}">
                    <a16:creationId xmlns:a16="http://schemas.microsoft.com/office/drawing/2014/main" id="{99368D69-0D8F-4319-8D07-4B6144AD456E}"/>
                  </a:ext>
                </a:extLst>
              </p:cNvPr>
              <p:cNvSpPr/>
              <p:nvPr/>
            </p:nvSpPr>
            <p:spPr>
              <a:xfrm>
                <a:off x="7490368" y="1567552"/>
                <a:ext cx="82384" cy="73716"/>
              </a:xfrm>
              <a:custGeom>
                <a:avLst/>
                <a:gdLst/>
                <a:ahLst/>
                <a:cxnLst/>
                <a:rect l="l" t="t" r="r" b="b"/>
                <a:pathLst>
                  <a:path w="82384" h="73716" extrusionOk="0">
                    <a:moveTo>
                      <a:pt x="68445" y="0"/>
                    </a:moveTo>
                    <a:lnTo>
                      <a:pt x="14405" y="0"/>
                    </a:lnTo>
                    <a:cubicBezTo>
                      <a:pt x="6447" y="0"/>
                      <a:pt x="0" y="6447"/>
                      <a:pt x="0" y="14405"/>
                    </a:cubicBezTo>
                    <a:lnTo>
                      <a:pt x="0" y="64686"/>
                    </a:lnTo>
                    <a:cubicBezTo>
                      <a:pt x="0" y="65873"/>
                      <a:pt x="459" y="67024"/>
                      <a:pt x="1304" y="67869"/>
                    </a:cubicBezTo>
                    <a:cubicBezTo>
                      <a:pt x="13362" y="79864"/>
                      <a:pt x="27874" y="71520"/>
                      <a:pt x="27874" y="59777"/>
                    </a:cubicBezTo>
                    <a:lnTo>
                      <a:pt x="27874" y="33521"/>
                    </a:lnTo>
                    <a:cubicBezTo>
                      <a:pt x="27874" y="30401"/>
                      <a:pt x="30401" y="27874"/>
                      <a:pt x="33521" y="27874"/>
                    </a:cubicBezTo>
                    <a:lnTo>
                      <a:pt x="73354" y="27874"/>
                    </a:lnTo>
                    <a:cubicBezTo>
                      <a:pt x="74541" y="27874"/>
                      <a:pt x="75692" y="27416"/>
                      <a:pt x="76537" y="26570"/>
                    </a:cubicBezTo>
                    <a:cubicBezTo>
                      <a:pt x="88532" y="14513"/>
                      <a:pt x="80188" y="0"/>
                      <a:pt x="6844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sp>
            <p:nvSpPr>
              <p:cNvPr id="61" name="Google Shape;1236;p47">
                <a:extLst>
                  <a:ext uri="{FF2B5EF4-FFF2-40B4-BE49-F238E27FC236}">
                    <a16:creationId xmlns:a16="http://schemas.microsoft.com/office/drawing/2014/main" id="{D15CA4C6-F6FE-41C7-9A8F-B4FE9A043801}"/>
                  </a:ext>
                </a:extLst>
              </p:cNvPr>
              <p:cNvSpPr/>
              <p:nvPr/>
            </p:nvSpPr>
            <p:spPr>
              <a:xfrm>
                <a:off x="7366283" y="1940721"/>
                <a:ext cx="82382" cy="73716"/>
              </a:xfrm>
              <a:custGeom>
                <a:avLst/>
                <a:gdLst/>
                <a:ahLst/>
                <a:cxnLst/>
                <a:rect l="l" t="t" r="r" b="b"/>
                <a:pathLst>
                  <a:path w="82382" h="73716" extrusionOk="0">
                    <a:moveTo>
                      <a:pt x="68445" y="45843"/>
                    </a:moveTo>
                    <a:lnTo>
                      <a:pt x="33521" y="45843"/>
                    </a:lnTo>
                    <a:cubicBezTo>
                      <a:pt x="30401" y="45843"/>
                      <a:pt x="27874" y="43316"/>
                      <a:pt x="27874" y="40196"/>
                    </a:cubicBezTo>
                    <a:lnTo>
                      <a:pt x="27874" y="9031"/>
                    </a:lnTo>
                    <a:cubicBezTo>
                      <a:pt x="27874" y="7844"/>
                      <a:pt x="27416" y="6693"/>
                      <a:pt x="26571" y="5848"/>
                    </a:cubicBezTo>
                    <a:cubicBezTo>
                      <a:pt x="14513" y="-6147"/>
                      <a:pt x="0" y="2197"/>
                      <a:pt x="0" y="13940"/>
                    </a:cubicBezTo>
                    <a:lnTo>
                      <a:pt x="0" y="59312"/>
                    </a:lnTo>
                    <a:cubicBezTo>
                      <a:pt x="0" y="67270"/>
                      <a:pt x="6447" y="73717"/>
                      <a:pt x="14405" y="73717"/>
                    </a:cubicBezTo>
                    <a:lnTo>
                      <a:pt x="73345" y="73717"/>
                    </a:lnTo>
                    <a:cubicBezTo>
                      <a:pt x="74532" y="73717"/>
                      <a:pt x="75683" y="73258"/>
                      <a:pt x="76528" y="72413"/>
                    </a:cubicBezTo>
                    <a:cubicBezTo>
                      <a:pt x="88532" y="60355"/>
                      <a:pt x="80188" y="45843"/>
                      <a:pt x="68445" y="458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rgbClr val="7B879D"/>
                  </a:solidFill>
                  <a:latin typeface="Arial"/>
                  <a:ea typeface="Arial"/>
                  <a:cs typeface="Arial"/>
                  <a:sym typeface="Arial"/>
                </a:endParaRPr>
              </a:p>
            </p:txBody>
          </p:sp>
        </p:grpSp>
      </p:grpSp>
    </p:spTree>
    <p:extLst>
      <p:ext uri="{BB962C8B-B14F-4D97-AF65-F5344CB8AC3E}">
        <p14:creationId xmlns:p14="http://schemas.microsoft.com/office/powerpoint/2010/main" val="401247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4" y="3079792"/>
            <a:ext cx="3451298" cy="127026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CategoryID:</a:t>
            </a:r>
            <a:r>
              <a:rPr lang="en-US" sz="1300" dirty="0"/>
              <a:t> Unique identifier for each category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Category Name: </a:t>
            </a:r>
            <a:r>
              <a:rPr lang="en-US" sz="1300" dirty="0"/>
              <a:t>Name of the category </a:t>
            </a:r>
            <a:r>
              <a:rPr lang="en-US" sz="1300" b="1" dirty="0"/>
              <a:t>Category Type: </a:t>
            </a:r>
            <a:r>
              <a:rPr lang="en-US" sz="1300" dirty="0"/>
              <a:t>Type of category</a:t>
            </a:r>
            <a:endParaRPr sz="1300" dirty="0"/>
          </a:p>
        </p:txBody>
      </p:sp>
      <p:sp>
        <p:nvSpPr>
          <p:cNvPr id="1154" name="Google Shape;1154;p45"/>
          <p:cNvSpPr txBox="1">
            <a:spLocks noGrp="1"/>
          </p:cNvSpPr>
          <p:nvPr>
            <p:ph type="subTitle" idx="3"/>
          </p:nvPr>
        </p:nvSpPr>
        <p:spPr>
          <a:xfrm>
            <a:off x="504014" y="2629360"/>
            <a:ext cx="2488866"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1: Categories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pic>
        <p:nvPicPr>
          <p:cNvPr id="12" name="Picture 11">
            <a:extLst>
              <a:ext uri="{FF2B5EF4-FFF2-40B4-BE49-F238E27FC236}">
                <a16:creationId xmlns:a16="http://schemas.microsoft.com/office/drawing/2014/main" id="{5678356C-AE12-4919-AD6C-81B60F4E292A}"/>
              </a:ext>
            </a:extLst>
          </p:cNvPr>
          <p:cNvPicPr>
            <a:picLocks noChangeAspect="1"/>
          </p:cNvPicPr>
          <p:nvPr/>
        </p:nvPicPr>
        <p:blipFill rotWithShape="1">
          <a:blip r:embed="rId5"/>
          <a:srcRect t="29505" r="68295" b="43221"/>
          <a:stretch/>
        </p:blipFill>
        <p:spPr>
          <a:xfrm>
            <a:off x="3799367" y="1802214"/>
            <a:ext cx="5344633" cy="2467876"/>
          </a:xfrm>
          <a:prstGeom prst="rect">
            <a:avLst/>
          </a:prstGeom>
        </p:spPr>
      </p:pic>
      <p:pic>
        <p:nvPicPr>
          <p:cNvPr id="14" name="Picture 13">
            <a:extLst>
              <a:ext uri="{FF2B5EF4-FFF2-40B4-BE49-F238E27FC236}">
                <a16:creationId xmlns:a16="http://schemas.microsoft.com/office/drawing/2014/main" id="{764BB04B-500E-4CA7-BBC1-A32C098A1649}"/>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204983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4" y="3079792"/>
            <a:ext cx="3359149" cy="17119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ProductID: </a:t>
            </a:r>
            <a:r>
              <a:rPr lang="en-US" sz="1300" dirty="0"/>
              <a:t>Unique identifier for each product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Product Name: </a:t>
            </a:r>
            <a:r>
              <a:rPr lang="en-US" sz="1300" dirty="0"/>
              <a:t>Product name </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CategoryID: </a:t>
            </a:r>
            <a:r>
              <a:rPr lang="en-US" sz="1300" dirty="0"/>
              <a:t>Refers to the CategoryID from the Categories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Price: </a:t>
            </a:r>
            <a:r>
              <a:rPr lang="en-US" sz="1300" dirty="0"/>
              <a:t>Product price </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Stock Quantity: </a:t>
            </a:r>
            <a:r>
              <a:rPr lang="en-US" sz="1300" dirty="0"/>
              <a:t>Product availability</a:t>
            </a:r>
            <a:endParaRPr sz="1300" dirty="0"/>
          </a:p>
        </p:txBody>
      </p:sp>
      <p:sp>
        <p:nvSpPr>
          <p:cNvPr id="1154" name="Google Shape;1154;p45"/>
          <p:cNvSpPr txBox="1">
            <a:spLocks noGrp="1"/>
          </p:cNvSpPr>
          <p:nvPr>
            <p:ph type="subTitle" idx="3"/>
          </p:nvPr>
        </p:nvSpPr>
        <p:spPr>
          <a:xfrm>
            <a:off x="504014" y="2629360"/>
            <a:ext cx="2488866"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2: Products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pic>
        <p:nvPicPr>
          <p:cNvPr id="3" name="Picture 2">
            <a:extLst>
              <a:ext uri="{FF2B5EF4-FFF2-40B4-BE49-F238E27FC236}">
                <a16:creationId xmlns:a16="http://schemas.microsoft.com/office/drawing/2014/main" id="{DEAABACD-E487-4937-B381-39DC2D815970}"/>
              </a:ext>
            </a:extLst>
          </p:cNvPr>
          <p:cNvPicPr>
            <a:picLocks noChangeAspect="1"/>
          </p:cNvPicPr>
          <p:nvPr/>
        </p:nvPicPr>
        <p:blipFill rotWithShape="1">
          <a:blip r:embed="rId5"/>
          <a:srcRect t="29526" r="64157" b="44312"/>
          <a:stretch/>
        </p:blipFill>
        <p:spPr>
          <a:xfrm>
            <a:off x="3773108" y="1916805"/>
            <a:ext cx="5370892" cy="2325974"/>
          </a:xfrm>
          <a:prstGeom prst="rect">
            <a:avLst/>
          </a:prstGeom>
        </p:spPr>
      </p:pic>
      <p:pic>
        <p:nvPicPr>
          <p:cNvPr id="14" name="Picture 13">
            <a:extLst>
              <a:ext uri="{FF2B5EF4-FFF2-40B4-BE49-F238E27FC236}">
                <a16:creationId xmlns:a16="http://schemas.microsoft.com/office/drawing/2014/main" id="{BFFD2E6A-BBCE-409F-8BE4-EFAFB8A8A709}"/>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57738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4" y="3079792"/>
            <a:ext cx="3018907" cy="17119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RegionID: </a:t>
            </a:r>
            <a:r>
              <a:rPr lang="en-US" sz="1300" dirty="0"/>
              <a:t>Unique identifier for the region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Region Name: </a:t>
            </a:r>
            <a:r>
              <a:rPr lang="en-US" sz="1300" dirty="0"/>
              <a:t>Name of the region</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Store Location: </a:t>
            </a:r>
            <a:r>
              <a:rPr lang="en-US" sz="1300" dirty="0"/>
              <a:t>Address or location of the store</a:t>
            </a:r>
            <a:endParaRPr sz="1300" dirty="0"/>
          </a:p>
        </p:txBody>
      </p:sp>
      <p:sp>
        <p:nvSpPr>
          <p:cNvPr id="1154" name="Google Shape;1154;p45"/>
          <p:cNvSpPr txBox="1">
            <a:spLocks noGrp="1"/>
          </p:cNvSpPr>
          <p:nvPr>
            <p:ph type="subTitle" idx="3"/>
          </p:nvPr>
        </p:nvSpPr>
        <p:spPr>
          <a:xfrm>
            <a:off x="504014" y="2629360"/>
            <a:ext cx="2488866"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3: Regions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pic>
        <p:nvPicPr>
          <p:cNvPr id="4" name="Picture 3">
            <a:extLst>
              <a:ext uri="{FF2B5EF4-FFF2-40B4-BE49-F238E27FC236}">
                <a16:creationId xmlns:a16="http://schemas.microsoft.com/office/drawing/2014/main" id="{0A838336-3A24-4A0B-93A5-A86E96E50F51}"/>
              </a:ext>
            </a:extLst>
          </p:cNvPr>
          <p:cNvPicPr>
            <a:picLocks noChangeAspect="1"/>
          </p:cNvPicPr>
          <p:nvPr/>
        </p:nvPicPr>
        <p:blipFill rotWithShape="1">
          <a:blip r:embed="rId5"/>
          <a:srcRect t="29505" r="69070" b="51120"/>
          <a:stretch/>
        </p:blipFill>
        <p:spPr>
          <a:xfrm>
            <a:off x="3473927" y="2039537"/>
            <a:ext cx="5670073" cy="1997928"/>
          </a:xfrm>
          <a:prstGeom prst="rect">
            <a:avLst/>
          </a:prstGeom>
        </p:spPr>
      </p:pic>
      <p:pic>
        <p:nvPicPr>
          <p:cNvPr id="14" name="Picture 13">
            <a:extLst>
              <a:ext uri="{FF2B5EF4-FFF2-40B4-BE49-F238E27FC236}">
                <a16:creationId xmlns:a16="http://schemas.microsoft.com/office/drawing/2014/main" id="{51DB7F6E-58CF-497F-B8EE-F23683A00763}"/>
              </a:ext>
            </a:extLst>
          </p:cNvPr>
          <p:cNvPicPr>
            <a:picLocks noChangeAspect="1"/>
          </p:cNvPicPr>
          <p:nvPr/>
        </p:nvPicPr>
        <p:blipFill>
          <a:blip r:embed="rId6"/>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112729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Data description and organization</a:t>
            </a:r>
          </a:p>
        </p:txBody>
      </p:sp>
      <p:sp>
        <p:nvSpPr>
          <p:cNvPr id="1152" name="Google Shape;1152;p45"/>
          <p:cNvSpPr txBox="1">
            <a:spLocks noGrp="1"/>
          </p:cNvSpPr>
          <p:nvPr>
            <p:ph type="subTitle" idx="1"/>
          </p:nvPr>
        </p:nvSpPr>
        <p:spPr>
          <a:xfrm>
            <a:off x="504014" y="3058528"/>
            <a:ext cx="5647108" cy="17119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StoreID: </a:t>
            </a:r>
            <a:r>
              <a:rPr lang="en-US" sz="1300" dirty="0"/>
              <a:t>Unique identifier for stores (Primary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Store Name: </a:t>
            </a:r>
            <a:r>
              <a:rPr lang="en-US" sz="1300" dirty="0"/>
              <a:t>Store name</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RegionID: </a:t>
            </a:r>
            <a:r>
              <a:rPr lang="en-US" sz="1300" dirty="0"/>
              <a:t>Refers to RegionID from the Region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Store Type: </a:t>
            </a:r>
            <a:r>
              <a:rPr lang="en-US" sz="1300" dirty="0"/>
              <a:t>Store type </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Sales (Month 1-3): </a:t>
            </a:r>
            <a:r>
              <a:rPr lang="en-US" sz="1300" dirty="0"/>
              <a:t>Sales in the first three months</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Sales (Seasonal): </a:t>
            </a:r>
            <a:r>
              <a:rPr lang="en-US" sz="1300" dirty="0"/>
              <a:t>Seasonal sales </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ProductID: </a:t>
            </a:r>
            <a:r>
              <a:rPr lang="en-US" sz="1300" dirty="0"/>
              <a:t>Refers to ProductID from the Products table (Foreign Key)</a:t>
            </a:r>
          </a:p>
          <a:p>
            <a:pPr marL="171450" lvl="0" indent="-171450" algn="l" rtl="0">
              <a:spcBef>
                <a:spcPts val="0"/>
              </a:spcBef>
              <a:spcAft>
                <a:spcPts val="0"/>
              </a:spcAft>
              <a:buBlip>
                <a:blip r:embed="rId3">
                  <a:extLst>
                    <a:ext uri="{837473B0-CC2E-450A-ABE3-18F120FF3D39}">
                      <a1611:picAttrSrcUrl xmlns:a1611="http://schemas.microsoft.com/office/drawing/2016/11/main" r:id="rId4"/>
                    </a:ext>
                  </a:extLst>
                </a:blip>
              </a:buBlip>
            </a:pPr>
            <a:r>
              <a:rPr lang="en-US" sz="1300" b="1" dirty="0"/>
              <a:t>Seasonal Trend: </a:t>
            </a:r>
            <a:r>
              <a:rPr lang="en-US" sz="1300" dirty="0"/>
              <a:t>Sales trends during the season</a:t>
            </a:r>
            <a:endParaRPr sz="1300" dirty="0"/>
          </a:p>
        </p:txBody>
      </p:sp>
      <p:sp>
        <p:nvSpPr>
          <p:cNvPr id="1154" name="Google Shape;1154;p45"/>
          <p:cNvSpPr txBox="1">
            <a:spLocks noGrp="1"/>
          </p:cNvSpPr>
          <p:nvPr>
            <p:ph type="subTitle" idx="3"/>
          </p:nvPr>
        </p:nvSpPr>
        <p:spPr>
          <a:xfrm>
            <a:off x="504014" y="2629360"/>
            <a:ext cx="2488866" cy="600501"/>
          </a:xfrm>
          <a:prstGeom prst="rect">
            <a:avLst/>
          </a:prstGeom>
        </p:spPr>
        <p:txBody>
          <a:bodyPr spcFirstLastPara="1" wrap="square" lIns="91425" tIns="91425" rIns="91425" bIns="91425" anchor="b" anchorCtr="0">
            <a:noAutofit/>
          </a:bodyPr>
          <a:lstStyle/>
          <a:p>
            <a:pPr>
              <a:lnSpc>
                <a:spcPct val="107000"/>
              </a:lnSpc>
              <a:spcAft>
                <a:spcPts val="800"/>
              </a:spcAft>
            </a:pPr>
            <a:r>
              <a:rPr lang="en-US" i="1" u="sn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Table 4: Stores</a:t>
            </a:r>
            <a:endParaRPr lang="bg-BG" dirty="0">
              <a:ln w="9525">
                <a:solidFill>
                  <a:srgbClr val="002060"/>
                </a:solidFill>
                <a:prstDash val="solid"/>
              </a:ln>
              <a:solidFill>
                <a:schemeClr val="tx1">
                  <a:lumMod val="25000"/>
                  <a:lumOff val="75000"/>
                </a:schemeClr>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56" name="Google Shape;1156;p45"/>
          <p:cNvSpPr/>
          <p:nvPr/>
        </p:nvSpPr>
        <p:spPr>
          <a:xfrm>
            <a:off x="1110076" y="1746832"/>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16" name="TextBox 15">
            <a:extLst>
              <a:ext uri="{FF2B5EF4-FFF2-40B4-BE49-F238E27FC236}">
                <a16:creationId xmlns:a16="http://schemas.microsoft.com/office/drawing/2014/main" id="{0E63E6AD-EBEA-4CA8-9D06-B0E08B9501EE}"/>
              </a:ext>
            </a:extLst>
          </p:cNvPr>
          <p:cNvSpPr txBox="1"/>
          <p:nvPr/>
        </p:nvSpPr>
        <p:spPr>
          <a:xfrm>
            <a:off x="581221" y="1209787"/>
            <a:ext cx="7981507" cy="307777"/>
          </a:xfrm>
          <a:prstGeom prst="rect">
            <a:avLst/>
          </a:prstGeom>
          <a:noFill/>
        </p:spPr>
        <p:txBody>
          <a:bodyPr wrap="square">
            <a:spAutoFit/>
          </a:bodyPr>
          <a:lstStyle/>
          <a:p>
            <a:r>
              <a:rPr lang="en-US" b="1" i="1" u="sng" dirty="0">
                <a:solidFill>
                  <a:schemeClr val="bg1"/>
                </a:solidFill>
                <a:latin typeface="Century Gothic" panose="020B0502020202020204" pitchFamily="34" charset="0"/>
              </a:rPr>
              <a:t>The data contains the following tables, each organized in separate sheets of an Excel file:</a:t>
            </a:r>
            <a:endParaRPr lang="bg-BG" b="1" i="1" u="sng" dirty="0">
              <a:solidFill>
                <a:schemeClr val="bg1"/>
              </a:solidFill>
              <a:latin typeface="Century Gothic" panose="020B0502020202020204" pitchFamily="34" charset="0"/>
            </a:endParaRPr>
          </a:p>
        </p:txBody>
      </p:sp>
      <p:grpSp>
        <p:nvGrpSpPr>
          <p:cNvPr id="55" name="Google Shape;9793;p85">
            <a:extLst>
              <a:ext uri="{FF2B5EF4-FFF2-40B4-BE49-F238E27FC236}">
                <a16:creationId xmlns:a16="http://schemas.microsoft.com/office/drawing/2014/main" id="{1B1C98A3-6247-498E-9997-8C60FE5123C6}"/>
              </a:ext>
            </a:extLst>
          </p:cNvPr>
          <p:cNvGrpSpPr/>
          <p:nvPr/>
        </p:nvGrpSpPr>
        <p:grpSpPr>
          <a:xfrm>
            <a:off x="1373604" y="1969781"/>
            <a:ext cx="370134" cy="390965"/>
            <a:chOff x="3282325" y="2035675"/>
            <a:chExt cx="459575" cy="454825"/>
          </a:xfrm>
          <a:solidFill>
            <a:srgbClr val="101855"/>
          </a:solidFill>
        </p:grpSpPr>
        <p:sp>
          <p:nvSpPr>
            <p:cNvPr id="56" name="Google Shape;9794;p85">
              <a:extLst>
                <a:ext uri="{FF2B5EF4-FFF2-40B4-BE49-F238E27FC236}">
                  <a16:creationId xmlns:a16="http://schemas.microsoft.com/office/drawing/2014/main" id="{D8725DBA-C0FA-4502-9553-7D4A5F75E8D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7" name="Google Shape;9795;p85">
              <a:extLst>
                <a:ext uri="{FF2B5EF4-FFF2-40B4-BE49-F238E27FC236}">
                  <a16:creationId xmlns:a16="http://schemas.microsoft.com/office/drawing/2014/main" id="{EDB381F6-AFEA-40BB-AD49-DBE48144982E}"/>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8" name="Google Shape;9796;p85">
              <a:extLst>
                <a:ext uri="{FF2B5EF4-FFF2-40B4-BE49-F238E27FC236}">
                  <a16:creationId xmlns:a16="http://schemas.microsoft.com/office/drawing/2014/main" id="{BB6B17DD-24C4-44B9-980C-2DFCD979BB4C}"/>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sp>
          <p:nvSpPr>
            <p:cNvPr id="59" name="Google Shape;9797;p85">
              <a:extLst>
                <a:ext uri="{FF2B5EF4-FFF2-40B4-BE49-F238E27FC236}">
                  <a16:creationId xmlns:a16="http://schemas.microsoft.com/office/drawing/2014/main" id="{5A31953C-9154-41F8-B2A2-1F5F0D6DC773}"/>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sp>
        <p:nvSpPr>
          <p:cNvPr id="2" name="Arrow: Down 1">
            <a:extLst>
              <a:ext uri="{FF2B5EF4-FFF2-40B4-BE49-F238E27FC236}">
                <a16:creationId xmlns:a16="http://schemas.microsoft.com/office/drawing/2014/main" id="{2E7BBD42-3FF1-40CB-BD63-F5F469DC9954}"/>
              </a:ext>
            </a:extLst>
          </p:cNvPr>
          <p:cNvSpPr/>
          <p:nvPr/>
        </p:nvSpPr>
        <p:spPr>
          <a:xfrm>
            <a:off x="6757184" y="2140368"/>
            <a:ext cx="668273" cy="1680266"/>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bg-BG" dirty="0"/>
          </a:p>
        </p:txBody>
      </p:sp>
      <p:pic>
        <p:nvPicPr>
          <p:cNvPr id="13" name="Picture 12">
            <a:extLst>
              <a:ext uri="{FF2B5EF4-FFF2-40B4-BE49-F238E27FC236}">
                <a16:creationId xmlns:a16="http://schemas.microsoft.com/office/drawing/2014/main" id="{16112CAC-D031-488A-B53D-873BE04E3BC6}"/>
              </a:ext>
            </a:extLst>
          </p:cNvPr>
          <p:cNvPicPr>
            <a:picLocks noChangeAspect="1"/>
          </p:cNvPicPr>
          <p:nvPr/>
        </p:nvPicPr>
        <p:blipFill>
          <a:blip r:embed="rId5"/>
          <a:stretch>
            <a:fillRect/>
          </a:stretch>
        </p:blipFill>
        <p:spPr>
          <a:xfrm>
            <a:off x="8520200" y="-56704"/>
            <a:ext cx="671440" cy="671440"/>
          </a:xfrm>
          <a:prstGeom prst="rect">
            <a:avLst/>
          </a:prstGeom>
          <a:ln>
            <a:noFill/>
          </a:ln>
          <a:effectLst>
            <a:softEdge rad="112500"/>
          </a:effectLst>
        </p:spPr>
      </p:pic>
    </p:spTree>
    <p:extLst>
      <p:ext uri="{BB962C8B-B14F-4D97-AF65-F5344CB8AC3E}">
        <p14:creationId xmlns:p14="http://schemas.microsoft.com/office/powerpoint/2010/main" val="3687648569"/>
      </p:ext>
    </p:extLst>
  </p:cSld>
  <p:clrMapOvr>
    <a:masterClrMapping/>
  </p:clrMapOvr>
</p:sld>
</file>

<file path=ppt/theme/theme1.xml><?xml version="1.0" encoding="utf-8"?>
<a:theme xmlns:a="http://schemas.openxmlformats.org/drawingml/2006/main" name="Business Annual Report by Slidesgo">
  <a:themeElements>
    <a:clrScheme name="Simple Light">
      <a:dk1>
        <a:srgbClr val="00094A"/>
      </a:dk1>
      <a:lt1>
        <a:srgbClr val="00649F"/>
      </a:lt1>
      <a:dk2>
        <a:srgbClr val="FEFEFE"/>
      </a:dk2>
      <a:lt2>
        <a:srgbClr val="63DBF5"/>
      </a:lt2>
      <a:accent1>
        <a:srgbClr val="006DF5"/>
      </a:accent1>
      <a:accent2>
        <a:srgbClr val="516CEE"/>
      </a:accent2>
      <a:accent3>
        <a:srgbClr val="FFFFFF"/>
      </a:accent3>
      <a:accent4>
        <a:srgbClr val="FFFFFF"/>
      </a:accent4>
      <a:accent5>
        <a:srgbClr val="FFFFFF"/>
      </a:accent5>
      <a:accent6>
        <a:srgbClr val="FFFFFF"/>
      </a:accent6>
      <a:hlink>
        <a:srgbClr val="0009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1723</TotalTime>
  <Words>1428</Words>
  <Application>Microsoft Office PowerPoint</Application>
  <PresentationFormat>On-screen Show (16:9)</PresentationFormat>
  <Paragraphs>145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Maven Pro</vt:lpstr>
      <vt:lpstr>Wingdings</vt:lpstr>
      <vt:lpstr>Montserrat</vt:lpstr>
      <vt:lpstr>Calibri</vt:lpstr>
      <vt:lpstr>Arial</vt:lpstr>
      <vt:lpstr>Century Gothic</vt:lpstr>
      <vt:lpstr>Business Annual Report by Slidesgo</vt:lpstr>
      <vt:lpstr>Sales analysis for the Kaufland retail chain</vt:lpstr>
      <vt:lpstr>Content</vt:lpstr>
      <vt:lpstr>Introduction to the topic and the challenges of analysis</vt:lpstr>
      <vt:lpstr>Introduction to the topic and the challenges of analysis</vt:lpstr>
      <vt:lpstr>PowerPoint Presentation</vt:lpstr>
      <vt:lpstr>Data description and organization</vt:lpstr>
      <vt:lpstr>Data description and organization</vt:lpstr>
      <vt:lpstr>Data description and organization</vt:lpstr>
      <vt:lpstr>Data description and organization</vt:lpstr>
      <vt:lpstr>PowerPoint Presentation</vt:lpstr>
      <vt:lpstr>Data description and organization</vt:lpstr>
      <vt:lpstr>Data description and organization</vt:lpstr>
      <vt:lpstr>PowerPoint Presentation</vt:lpstr>
      <vt:lpstr>Visualization of the data model</vt:lpstr>
      <vt:lpstr>General Dashboard: vision and features</vt:lpstr>
      <vt:lpstr>General Dashboard: vision and features</vt:lpstr>
      <vt:lpstr>General Dashboard: vision and features</vt:lpstr>
      <vt:lpstr>General Dashboard: vision and features</vt:lpstr>
      <vt:lpstr>General Dashboard: vision and features</vt:lpstr>
      <vt:lpstr>General Dashboard: vision and features</vt:lpstr>
      <vt:lpstr>General Dashboard: vision and features</vt:lpstr>
      <vt:lpstr>Analysis results and conclusions</vt:lpstr>
      <vt:lpstr>Analysis results and conclusions</vt:lpstr>
      <vt:lpstr>Analysis results and conclusions</vt:lpstr>
      <vt:lpstr>Analysis results and conclusions</vt:lpstr>
      <vt:lpstr>Analysis results and 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 for the Kaufland retail chain</dc:title>
  <cp:lastModifiedBy>Vesela Krumova</cp:lastModifiedBy>
  <cp:revision>48</cp:revision>
  <dcterms:modified xsi:type="dcterms:W3CDTF">2025-01-12T11:34:42Z</dcterms:modified>
</cp:coreProperties>
</file>